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Lst>
  <p:sldSz cx="9144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1pPr>
    <a:lvl2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2pPr>
    <a:lvl3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3pPr>
    <a:lvl4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4pPr>
    <a:lvl5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5pPr>
    <a:lvl6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6pPr>
    <a:lvl7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7pPr>
    <a:lvl8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8pPr>
    <a:lvl9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0DEEF"/>
          </a:solidFill>
        </a:fill>
      </a:tcStyle>
    </a:wholeTbl>
    <a:band2H>
      <a:tcTxStyle b="def" i="def"/>
      <a:tcStyle>
        <a:tcBdr/>
        <a:fill>
          <a:solidFill>
            <a:srgbClr val="E9EFF7"/>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b="def" i="def"/>
      <a:tcStyle>
        <a:tcBdr/>
        <a:fill>
          <a:solidFill>
            <a:srgbClr val="F0F0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b="def" i="def"/>
      <a:tcStyle>
        <a:tcBdr/>
        <a:fill>
          <a:solidFill>
            <a:srgbClr val="EBF1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b="def" i="def"/>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76" name="Shape 76"/>
          <p:cNvSpPr/>
          <p:nvPr>
            <p:ph type="sldImg"/>
          </p:nvPr>
        </p:nvSpPr>
        <p:spPr>
          <a:xfrm>
            <a:off x="1143000" y="685800"/>
            <a:ext cx="4572000" cy="3429000"/>
          </a:xfrm>
          <a:prstGeom prst="rect">
            <a:avLst/>
          </a:prstGeom>
        </p:spPr>
        <p:txBody>
          <a:bodyPr/>
          <a:lstStyle/>
          <a:p>
            <a:pPr/>
          </a:p>
        </p:txBody>
      </p:sp>
      <p:sp>
        <p:nvSpPr>
          <p:cNvPr id="77" name="Shape 77"/>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latinLnBrk="0">
      <a:defRPr sz="1200">
        <a:latin typeface="+mj-lt"/>
        <a:ea typeface="+mj-ea"/>
        <a:cs typeface="+mj-cs"/>
        <a:sym typeface="Calibri"/>
      </a:defRPr>
    </a:lvl1pPr>
    <a:lvl2pPr indent="228600" latinLnBrk="0">
      <a:defRPr sz="1200">
        <a:latin typeface="+mj-lt"/>
        <a:ea typeface="+mj-ea"/>
        <a:cs typeface="+mj-cs"/>
        <a:sym typeface="Calibri"/>
      </a:defRPr>
    </a:lvl2pPr>
    <a:lvl3pPr indent="457200" latinLnBrk="0">
      <a:defRPr sz="1200">
        <a:latin typeface="+mj-lt"/>
        <a:ea typeface="+mj-ea"/>
        <a:cs typeface="+mj-cs"/>
        <a:sym typeface="Calibri"/>
      </a:defRPr>
    </a:lvl3pPr>
    <a:lvl4pPr indent="685800" latinLnBrk="0">
      <a:defRPr sz="1200">
        <a:latin typeface="+mj-lt"/>
        <a:ea typeface="+mj-ea"/>
        <a:cs typeface="+mj-cs"/>
        <a:sym typeface="Calibri"/>
      </a:defRPr>
    </a:lvl4pPr>
    <a:lvl5pPr indent="914400" latinLnBrk="0">
      <a:defRPr sz="1200">
        <a:latin typeface="+mj-lt"/>
        <a:ea typeface="+mj-ea"/>
        <a:cs typeface="+mj-cs"/>
        <a:sym typeface="Calibri"/>
      </a:defRPr>
    </a:lvl5pPr>
    <a:lvl6pPr indent="1143000" latinLnBrk="0">
      <a:defRPr sz="1200">
        <a:latin typeface="+mj-lt"/>
        <a:ea typeface="+mj-ea"/>
        <a:cs typeface="+mj-cs"/>
        <a:sym typeface="Calibri"/>
      </a:defRPr>
    </a:lvl6pPr>
    <a:lvl7pPr indent="1371600" latinLnBrk="0">
      <a:defRPr sz="1200">
        <a:latin typeface="+mj-lt"/>
        <a:ea typeface="+mj-ea"/>
        <a:cs typeface="+mj-cs"/>
        <a:sym typeface="Calibri"/>
      </a:defRPr>
    </a:lvl7pPr>
    <a:lvl8pPr indent="1600200" latinLnBrk="0">
      <a:defRPr sz="1200">
        <a:latin typeface="+mj-lt"/>
        <a:ea typeface="+mj-ea"/>
        <a:cs typeface="+mj-cs"/>
        <a:sym typeface="Calibri"/>
      </a:defRPr>
    </a:lvl8pPr>
    <a:lvl9pPr indent="1828800" latinLnBrk="0">
      <a:defRPr sz="1200">
        <a:latin typeface="+mj-lt"/>
        <a:ea typeface="+mj-ea"/>
        <a:cs typeface="+mj-cs"/>
        <a:sym typeface="Calibri"/>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3.png"/></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3.png"/></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Eerste sheet">
    <p:spTree>
      <p:nvGrpSpPr>
        <p:cNvPr id="1" name=""/>
        <p:cNvGrpSpPr/>
        <p:nvPr/>
      </p:nvGrpSpPr>
      <p:grpSpPr>
        <a:xfrm>
          <a:off x="0" y="0"/>
          <a:ext cx="0" cy="0"/>
          <a:chOff x="0" y="0"/>
          <a:chExt cx="0" cy="0"/>
        </a:xfrm>
      </p:grpSpPr>
      <p:sp>
        <p:nvSpPr>
          <p:cNvPr id="14" name="Rectangle"/>
          <p:cNvSpPr/>
          <p:nvPr/>
        </p:nvSpPr>
        <p:spPr>
          <a:xfrm>
            <a:off x="0" y="6177834"/>
            <a:ext cx="9144000" cy="680169"/>
          </a:xfrm>
          <a:prstGeom prst="rect">
            <a:avLst/>
          </a:prstGeom>
          <a:solidFill>
            <a:srgbClr val="808080"/>
          </a:solidFill>
          <a:ln w="6350">
            <a:solidFill>
              <a:srgbClr val="808080"/>
            </a:solidFill>
            <a:miter/>
          </a:ln>
        </p:spPr>
        <p:txBody>
          <a:bodyPr lIns="45718" tIns="45718" rIns="45718" bIns="45718" anchor="ctr"/>
          <a:lstStyle/>
          <a:p>
            <a:pPr algn="ctr">
              <a:defRPr sz="1300">
                <a:solidFill>
                  <a:srgbClr val="FFFFFF"/>
                </a:solidFill>
                <a:latin typeface="+mj-lt"/>
                <a:ea typeface="+mj-ea"/>
                <a:cs typeface="+mj-cs"/>
                <a:sym typeface="Calibri"/>
              </a:defRPr>
            </a:pPr>
          </a:p>
        </p:txBody>
      </p:sp>
      <p:sp>
        <p:nvSpPr>
          <p:cNvPr id="15" name="dans.knaw.nl…"/>
          <p:cNvSpPr txBox="1"/>
          <p:nvPr/>
        </p:nvSpPr>
        <p:spPr>
          <a:xfrm>
            <a:off x="-4764" y="6305550"/>
            <a:ext cx="9072565" cy="370837"/>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r">
              <a:defRPr sz="900">
                <a:solidFill>
                  <a:srgbClr val="FFFFFF"/>
                </a:solidFill>
                <a:latin typeface="Verdana"/>
                <a:ea typeface="Verdana"/>
                <a:cs typeface="Verdana"/>
                <a:sym typeface="Verdana"/>
              </a:defRPr>
            </a:pPr>
            <a:r>
              <a:t>dans.knaw.nl</a:t>
            </a:r>
          </a:p>
          <a:p>
            <a:pPr algn="r">
              <a:defRPr sz="900">
                <a:solidFill>
                  <a:srgbClr val="FFFFFF"/>
                </a:solidFill>
                <a:latin typeface="Verdana"/>
                <a:ea typeface="Verdana"/>
                <a:cs typeface="Verdana"/>
                <a:sym typeface="Verdana"/>
              </a:defRPr>
            </a:pPr>
            <a:r>
              <a:t>DANS is een instituut van KNAW en NWO</a:t>
            </a:r>
          </a:p>
        </p:txBody>
      </p:sp>
      <p:pic>
        <p:nvPicPr>
          <p:cNvPr id="16" name="image1.png" descr="image1.png"/>
          <p:cNvPicPr>
            <a:picLocks noChangeAspect="1"/>
          </p:cNvPicPr>
          <p:nvPr/>
        </p:nvPicPr>
        <p:blipFill>
          <a:blip r:embed="rId2">
            <a:extLst/>
          </a:blip>
          <a:stretch>
            <a:fillRect/>
          </a:stretch>
        </p:blipFill>
        <p:spPr>
          <a:xfrm>
            <a:off x="0" y="815338"/>
            <a:ext cx="9144000" cy="691748"/>
          </a:xfrm>
          <a:prstGeom prst="rect">
            <a:avLst/>
          </a:prstGeom>
          <a:ln w="12700">
            <a:miter lim="400000"/>
          </a:ln>
        </p:spPr>
      </p:pic>
      <p:sp>
        <p:nvSpPr>
          <p:cNvPr id="17" name="Body Level One…"/>
          <p:cNvSpPr txBox="1"/>
          <p:nvPr>
            <p:ph type="body" sz="quarter" idx="1"/>
          </p:nvPr>
        </p:nvSpPr>
        <p:spPr>
          <a:xfrm>
            <a:off x="163829" y="1520418"/>
            <a:ext cx="8960647" cy="1394236"/>
          </a:xfrm>
          <a:prstGeom prst="rect">
            <a:avLst/>
          </a:prstGeom>
        </p:spPr>
        <p:txBody>
          <a:bodyPr/>
          <a:lstStyle>
            <a:lvl1pPr>
              <a:defRPr sz="3000"/>
            </a:lvl1pPr>
            <a:lvl2pPr marL="628650" indent="-285750">
              <a:defRPr sz="3000"/>
            </a:lvl2pPr>
            <a:lvl3pPr marL="1028700" indent="-342900">
              <a:defRPr sz="3000"/>
            </a:lvl3pPr>
            <a:lvl4pPr marL="1424352" indent="-395652">
              <a:defRPr sz="3000"/>
            </a:lvl4pPr>
            <a:lvl5pPr marL="1767252" indent="-395652">
              <a:defRPr sz="3000"/>
            </a:lvl5pPr>
          </a:lstStyle>
          <a:p>
            <a:pPr/>
            <a:r>
              <a:t>Body Level One</a:t>
            </a:r>
          </a:p>
          <a:p>
            <a:pPr lvl="1"/>
            <a:r>
              <a:t>Body Level Two</a:t>
            </a:r>
          </a:p>
          <a:p>
            <a:pPr lvl="2"/>
            <a:r>
              <a:t>Body Level Three</a:t>
            </a:r>
          </a:p>
          <a:p>
            <a:pPr lvl="3"/>
            <a:r>
              <a:t>Body Level Four</a:t>
            </a:r>
          </a:p>
          <a:p>
            <a:pPr lvl="4"/>
            <a:r>
              <a:t>Body Level Five</a:t>
            </a:r>
          </a:p>
        </p:txBody>
      </p:sp>
      <p:pic>
        <p:nvPicPr>
          <p:cNvPr id="18" name="Logo DANS.eps" descr="Logo DANS.eps"/>
          <p:cNvPicPr>
            <a:picLocks noChangeAspect="1"/>
          </p:cNvPicPr>
          <p:nvPr/>
        </p:nvPicPr>
        <p:blipFill>
          <a:blip r:embed="rId3">
            <a:extLst/>
          </a:blip>
          <a:stretch>
            <a:fillRect/>
          </a:stretch>
        </p:blipFill>
        <p:spPr>
          <a:xfrm>
            <a:off x="143347" y="209217"/>
            <a:ext cx="2015653" cy="768684"/>
          </a:xfrm>
          <a:prstGeom prst="rect">
            <a:avLst/>
          </a:prstGeom>
          <a:ln w="12700">
            <a:miter lim="400000"/>
          </a:ln>
        </p:spPr>
      </p:pic>
      <p:sp>
        <p:nvSpPr>
          <p:cNvPr id="1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innensheet met tekst">
    <p:spTree>
      <p:nvGrpSpPr>
        <p:cNvPr id="1" name=""/>
        <p:cNvGrpSpPr/>
        <p:nvPr/>
      </p:nvGrpSpPr>
      <p:grpSpPr>
        <a:xfrm>
          <a:off x="0" y="0"/>
          <a:ext cx="0" cy="0"/>
          <a:chOff x="0" y="0"/>
          <a:chExt cx="0" cy="0"/>
        </a:xfrm>
      </p:grpSpPr>
      <p:sp>
        <p:nvSpPr>
          <p:cNvPr id="26" name="Title Text"/>
          <p:cNvSpPr txBox="1"/>
          <p:nvPr>
            <p:ph type="title"/>
          </p:nvPr>
        </p:nvSpPr>
        <p:spPr>
          <a:prstGeom prst="rect">
            <a:avLst/>
          </a:prstGeom>
        </p:spPr>
        <p:txBody>
          <a:bodyPr/>
          <a:lstStyle/>
          <a:p>
            <a:pPr/>
            <a:r>
              <a:t>Title Text</a:t>
            </a:r>
          </a:p>
        </p:txBody>
      </p:sp>
      <p:sp>
        <p:nvSpPr>
          <p:cNvPr id="27" name="Body Level One…"/>
          <p:cNvSpPr txBox="1"/>
          <p:nvPr>
            <p:ph type="body" idx="1"/>
          </p:nvPr>
        </p:nvSpPr>
        <p:spPr>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2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innensheet met opsomming">
    <p:spTree>
      <p:nvGrpSpPr>
        <p:cNvPr id="1" name=""/>
        <p:cNvGrpSpPr/>
        <p:nvPr/>
      </p:nvGrpSpPr>
      <p:grpSpPr>
        <a:xfrm>
          <a:off x="0" y="0"/>
          <a:ext cx="0" cy="0"/>
          <a:chOff x="0" y="0"/>
          <a:chExt cx="0" cy="0"/>
        </a:xfrm>
      </p:grpSpPr>
      <p:sp>
        <p:nvSpPr>
          <p:cNvPr id="35" name="Title Text"/>
          <p:cNvSpPr txBox="1"/>
          <p:nvPr>
            <p:ph type="title"/>
          </p:nvPr>
        </p:nvSpPr>
        <p:spPr>
          <a:prstGeom prst="rect">
            <a:avLst/>
          </a:prstGeom>
        </p:spPr>
        <p:txBody>
          <a:bodyPr/>
          <a:lstStyle/>
          <a:p>
            <a:pPr/>
            <a:r>
              <a:t>Title Text</a:t>
            </a:r>
          </a:p>
        </p:txBody>
      </p:sp>
      <p:sp>
        <p:nvSpPr>
          <p:cNvPr id="36" name="Body Level One…"/>
          <p:cNvSpPr txBox="1"/>
          <p:nvPr>
            <p:ph type="body" idx="1"/>
          </p:nvPr>
        </p:nvSpPr>
        <p:spPr>
          <a:xfrm>
            <a:off x="104775" y="1736725"/>
            <a:ext cx="8686800" cy="3713165"/>
          </a:xfrm>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3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Laatste sheet">
    <p:spTree>
      <p:nvGrpSpPr>
        <p:cNvPr id="1" name=""/>
        <p:cNvGrpSpPr/>
        <p:nvPr/>
      </p:nvGrpSpPr>
      <p:grpSpPr>
        <a:xfrm>
          <a:off x="0" y="0"/>
          <a:ext cx="0" cy="0"/>
          <a:chOff x="0" y="0"/>
          <a:chExt cx="0" cy="0"/>
        </a:xfrm>
      </p:grpSpPr>
      <p:sp>
        <p:nvSpPr>
          <p:cNvPr id="44" name="Rectangle"/>
          <p:cNvSpPr/>
          <p:nvPr/>
        </p:nvSpPr>
        <p:spPr>
          <a:xfrm>
            <a:off x="0" y="6177834"/>
            <a:ext cx="9144000" cy="680169"/>
          </a:xfrm>
          <a:prstGeom prst="rect">
            <a:avLst/>
          </a:prstGeom>
          <a:solidFill>
            <a:srgbClr val="808080"/>
          </a:solidFill>
          <a:ln w="6350">
            <a:solidFill>
              <a:srgbClr val="808080"/>
            </a:solidFill>
            <a:miter/>
          </a:ln>
        </p:spPr>
        <p:txBody>
          <a:bodyPr lIns="45718" tIns="45718" rIns="45718" bIns="45718" anchor="ctr"/>
          <a:lstStyle/>
          <a:p>
            <a:pPr algn="ctr">
              <a:defRPr sz="1300">
                <a:solidFill>
                  <a:srgbClr val="FFFFFF"/>
                </a:solidFill>
                <a:latin typeface="+mj-lt"/>
                <a:ea typeface="+mj-ea"/>
                <a:cs typeface="+mj-cs"/>
                <a:sym typeface="Calibri"/>
              </a:defRPr>
            </a:pPr>
          </a:p>
        </p:txBody>
      </p:sp>
      <p:sp>
        <p:nvSpPr>
          <p:cNvPr id="45" name="dans.knaw.nl…"/>
          <p:cNvSpPr txBox="1"/>
          <p:nvPr/>
        </p:nvSpPr>
        <p:spPr>
          <a:xfrm>
            <a:off x="-4764" y="6305550"/>
            <a:ext cx="9072565" cy="370837"/>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r">
              <a:defRPr sz="900">
                <a:solidFill>
                  <a:srgbClr val="FFFFFF"/>
                </a:solidFill>
                <a:latin typeface="Verdana"/>
                <a:ea typeface="Verdana"/>
                <a:cs typeface="Verdana"/>
                <a:sym typeface="Verdana"/>
              </a:defRPr>
            </a:pPr>
            <a:r>
              <a:t>dans.knaw.nl</a:t>
            </a:r>
          </a:p>
          <a:p>
            <a:pPr algn="r">
              <a:defRPr sz="900">
                <a:solidFill>
                  <a:srgbClr val="FFFFFF"/>
                </a:solidFill>
                <a:latin typeface="Verdana"/>
                <a:ea typeface="Verdana"/>
                <a:cs typeface="Verdana"/>
                <a:sym typeface="Verdana"/>
              </a:defRPr>
            </a:pPr>
            <a:r>
              <a:t>DANS is een instituut van KNAW en NWO</a:t>
            </a:r>
          </a:p>
        </p:txBody>
      </p:sp>
      <p:pic>
        <p:nvPicPr>
          <p:cNvPr id="46" name="image1.png" descr="image1.png"/>
          <p:cNvPicPr>
            <a:picLocks noChangeAspect="1"/>
          </p:cNvPicPr>
          <p:nvPr/>
        </p:nvPicPr>
        <p:blipFill>
          <a:blip r:embed="rId2">
            <a:extLst/>
          </a:blip>
          <a:stretch>
            <a:fillRect/>
          </a:stretch>
        </p:blipFill>
        <p:spPr>
          <a:xfrm>
            <a:off x="0" y="815338"/>
            <a:ext cx="9144000" cy="691748"/>
          </a:xfrm>
          <a:prstGeom prst="rect">
            <a:avLst/>
          </a:prstGeom>
          <a:ln w="12700">
            <a:miter lim="400000"/>
          </a:ln>
        </p:spPr>
      </p:pic>
      <p:sp>
        <p:nvSpPr>
          <p:cNvPr id="47" name="Body Level One…"/>
          <p:cNvSpPr txBox="1"/>
          <p:nvPr>
            <p:ph type="body" sz="quarter" idx="1"/>
          </p:nvPr>
        </p:nvSpPr>
        <p:spPr>
          <a:xfrm>
            <a:off x="107157" y="2157413"/>
            <a:ext cx="8960644" cy="1079503"/>
          </a:xfrm>
          <a:prstGeom prst="rect">
            <a:avLst/>
          </a:prstGeom>
        </p:spPr>
        <p:txBody>
          <a:bodyPr/>
          <a:lstStyle>
            <a:lvl1pPr algn="ctr">
              <a:defRPr sz="2200">
                <a:solidFill>
                  <a:srgbClr val="DC241F"/>
                </a:solidFill>
              </a:defRPr>
            </a:lvl1pPr>
            <a:lvl2pPr marL="552450" indent="-209550" algn="ctr">
              <a:defRPr sz="2200">
                <a:solidFill>
                  <a:srgbClr val="DC241F"/>
                </a:solidFill>
              </a:defRPr>
            </a:lvl2pPr>
            <a:lvl3pPr marL="937260" indent="-251458" algn="ctr">
              <a:defRPr sz="2200">
                <a:solidFill>
                  <a:srgbClr val="DC241F"/>
                </a:solidFill>
              </a:defRPr>
            </a:lvl3pPr>
            <a:lvl4pPr marL="1318844" indent="-290144" algn="ctr">
              <a:defRPr sz="2200">
                <a:solidFill>
                  <a:srgbClr val="DC241F"/>
                </a:solidFill>
              </a:defRPr>
            </a:lvl4pPr>
            <a:lvl5pPr marL="1661746" indent="-290146" algn="ctr">
              <a:defRPr sz="2200">
                <a:solidFill>
                  <a:srgbClr val="DC241F"/>
                </a:solidFill>
              </a:defRPr>
            </a:lvl5pPr>
          </a:lstStyle>
          <a:p>
            <a:pPr/>
            <a:r>
              <a:t>Body Level One</a:t>
            </a:r>
          </a:p>
          <a:p>
            <a:pPr lvl="1"/>
            <a:r>
              <a:t>Body Level Two</a:t>
            </a:r>
          </a:p>
          <a:p>
            <a:pPr lvl="2"/>
            <a:r>
              <a:t>Body Level Three</a:t>
            </a:r>
          </a:p>
          <a:p>
            <a:pPr lvl="3"/>
            <a:r>
              <a:t>Body Level Four</a:t>
            </a:r>
          </a:p>
          <a:p>
            <a:pPr lvl="4"/>
            <a:r>
              <a:t>Body Level Five</a:t>
            </a:r>
          </a:p>
        </p:txBody>
      </p:sp>
      <p:pic>
        <p:nvPicPr>
          <p:cNvPr id="48" name="Logo DANS.eps" descr="Logo DANS.eps"/>
          <p:cNvPicPr>
            <a:picLocks noChangeAspect="1"/>
          </p:cNvPicPr>
          <p:nvPr/>
        </p:nvPicPr>
        <p:blipFill>
          <a:blip r:embed="rId3">
            <a:extLst/>
          </a:blip>
          <a:stretch>
            <a:fillRect/>
          </a:stretch>
        </p:blipFill>
        <p:spPr>
          <a:xfrm>
            <a:off x="143347" y="209217"/>
            <a:ext cx="2015653" cy="768684"/>
          </a:xfrm>
          <a:prstGeom prst="rect">
            <a:avLst/>
          </a:prstGeom>
          <a:ln w="12700">
            <a:miter lim="400000"/>
          </a:ln>
        </p:spPr>
      </p:pic>
      <p:sp>
        <p:nvSpPr>
          <p:cNvPr id="4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innensheet met opsomming">
    <p:spTree>
      <p:nvGrpSpPr>
        <p:cNvPr id="1" name=""/>
        <p:cNvGrpSpPr/>
        <p:nvPr/>
      </p:nvGrpSpPr>
      <p:grpSpPr>
        <a:xfrm>
          <a:off x="0" y="0"/>
          <a:ext cx="0" cy="0"/>
          <a:chOff x="0" y="0"/>
          <a:chExt cx="0" cy="0"/>
        </a:xfrm>
      </p:grpSpPr>
      <p:sp>
        <p:nvSpPr>
          <p:cNvPr id="56" name="Title Text"/>
          <p:cNvSpPr txBox="1"/>
          <p:nvPr>
            <p:ph type="title"/>
          </p:nvPr>
        </p:nvSpPr>
        <p:spPr>
          <a:prstGeom prst="rect">
            <a:avLst/>
          </a:prstGeom>
        </p:spPr>
        <p:txBody>
          <a:bodyPr/>
          <a:lstStyle/>
          <a:p>
            <a:pPr/>
            <a:r>
              <a:t>Title Text</a:t>
            </a:r>
          </a:p>
        </p:txBody>
      </p:sp>
      <p:sp>
        <p:nvSpPr>
          <p:cNvPr id="57" name="Body Level One…"/>
          <p:cNvSpPr txBox="1"/>
          <p:nvPr>
            <p:ph type="body" idx="1"/>
          </p:nvPr>
        </p:nvSpPr>
        <p:spPr>
          <a:xfrm>
            <a:off x="104775" y="1736725"/>
            <a:ext cx="8686800" cy="3713165"/>
          </a:xfrm>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5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Binnensheet met tekst">
    <p:spTree>
      <p:nvGrpSpPr>
        <p:cNvPr id="1" name=""/>
        <p:cNvGrpSpPr/>
        <p:nvPr/>
      </p:nvGrpSpPr>
      <p:grpSpPr>
        <a:xfrm>
          <a:off x="0" y="0"/>
          <a:ext cx="0" cy="0"/>
          <a:chOff x="0" y="0"/>
          <a:chExt cx="0" cy="0"/>
        </a:xfrm>
      </p:grpSpPr>
      <p:sp>
        <p:nvSpPr>
          <p:cNvPr id="65" name="Rectangle"/>
          <p:cNvSpPr/>
          <p:nvPr/>
        </p:nvSpPr>
        <p:spPr>
          <a:xfrm>
            <a:off x="0" y="6177834"/>
            <a:ext cx="9144000" cy="680168"/>
          </a:xfrm>
          <a:prstGeom prst="rect">
            <a:avLst/>
          </a:prstGeom>
          <a:solidFill>
            <a:srgbClr val="808080"/>
          </a:solidFill>
          <a:ln w="6350">
            <a:solidFill>
              <a:srgbClr val="808080"/>
            </a:solidFill>
            <a:miter/>
          </a:ln>
        </p:spPr>
        <p:txBody>
          <a:bodyPr lIns="45718" tIns="45718" rIns="45718" bIns="45718" anchor="ctr"/>
          <a:lstStyle/>
          <a:p>
            <a:pPr algn="ctr">
              <a:defRPr sz="1300">
                <a:solidFill>
                  <a:srgbClr val="FFFFFF"/>
                </a:solidFill>
                <a:latin typeface="+mj-lt"/>
                <a:ea typeface="+mj-ea"/>
                <a:cs typeface="+mj-cs"/>
                <a:sym typeface="Calibri"/>
              </a:defRPr>
            </a:pPr>
          </a:p>
        </p:txBody>
      </p:sp>
      <p:pic>
        <p:nvPicPr>
          <p:cNvPr id="66" name="image1.png" descr="image1.png"/>
          <p:cNvPicPr>
            <a:picLocks noChangeAspect="1"/>
          </p:cNvPicPr>
          <p:nvPr/>
        </p:nvPicPr>
        <p:blipFill>
          <a:blip r:embed="rId2">
            <a:extLst/>
          </a:blip>
          <a:stretch>
            <a:fillRect/>
          </a:stretch>
        </p:blipFill>
        <p:spPr>
          <a:xfrm>
            <a:off x="0" y="815338"/>
            <a:ext cx="9144000" cy="691747"/>
          </a:xfrm>
          <a:prstGeom prst="rect">
            <a:avLst/>
          </a:prstGeom>
          <a:ln w="12700">
            <a:miter lim="400000"/>
          </a:ln>
        </p:spPr>
      </p:pic>
      <p:sp>
        <p:nvSpPr>
          <p:cNvPr id="67" name="Title Text"/>
          <p:cNvSpPr txBox="1"/>
          <p:nvPr>
            <p:ph type="title"/>
          </p:nvPr>
        </p:nvSpPr>
        <p:spPr>
          <a:xfrm>
            <a:off x="104775" y="152219"/>
            <a:ext cx="8950112" cy="824175"/>
          </a:xfrm>
          <a:prstGeom prst="rect">
            <a:avLst/>
          </a:prstGeom>
        </p:spPr>
        <p:txBody>
          <a:bodyPr lIns="45718" tIns="45718" rIns="45718" bIns="45718"/>
          <a:lstStyle/>
          <a:p>
            <a:pPr/>
            <a:r>
              <a:t>Title Text</a:t>
            </a:r>
          </a:p>
        </p:txBody>
      </p:sp>
      <p:sp>
        <p:nvSpPr>
          <p:cNvPr id="68" name="Body Level One…"/>
          <p:cNvSpPr txBox="1"/>
          <p:nvPr>
            <p:ph type="body" idx="1"/>
          </p:nvPr>
        </p:nvSpPr>
        <p:spPr>
          <a:xfrm>
            <a:off x="104775" y="1506537"/>
            <a:ext cx="8563737" cy="4198941"/>
          </a:xfrm>
          <a:prstGeom prst="rect">
            <a:avLst/>
          </a:prstGeom>
        </p:spPr>
        <p:txBody>
          <a:bodyPr lIns="45718" tIns="45718" rIns="45718" bIns="45718"/>
          <a:lstStyle>
            <a:lvl5pPr marL="1648556"/>
          </a:lstStyle>
          <a:p>
            <a:pPr/>
            <a:r>
              <a:t>Body Level One</a:t>
            </a:r>
          </a:p>
          <a:p>
            <a:pPr lvl="1"/>
            <a:r>
              <a:t>Body Level Two</a:t>
            </a:r>
          </a:p>
          <a:p>
            <a:pPr lvl="2"/>
            <a:r>
              <a:t>Body Level Three</a:t>
            </a:r>
          </a:p>
          <a:p>
            <a:pPr lvl="3"/>
            <a:r>
              <a:t>Body Level Four</a:t>
            </a:r>
          </a:p>
          <a:p>
            <a:pPr lvl="4"/>
            <a:r>
              <a:t>Body Level Five</a:t>
            </a:r>
          </a:p>
        </p:txBody>
      </p:sp>
      <p:pic>
        <p:nvPicPr>
          <p:cNvPr id="69" name="Logo DANS bovenschrif wit transparant.png" descr="Logo DANS bovenschrif wit transparant.png"/>
          <p:cNvPicPr>
            <a:picLocks noChangeAspect="1"/>
          </p:cNvPicPr>
          <p:nvPr/>
        </p:nvPicPr>
        <p:blipFill>
          <a:blip r:embed="rId3">
            <a:extLst/>
          </a:blip>
          <a:stretch>
            <a:fillRect/>
          </a:stretch>
        </p:blipFill>
        <p:spPr>
          <a:xfrm>
            <a:off x="152400" y="6203234"/>
            <a:ext cx="1727200" cy="658736"/>
          </a:xfrm>
          <a:prstGeom prst="rect">
            <a:avLst/>
          </a:prstGeom>
          <a:ln w="12700">
            <a:miter lim="400000"/>
          </a:ln>
        </p:spPr>
      </p:pic>
      <p:sp>
        <p:nvSpPr>
          <p:cNvPr id="70" name="Slide Number"/>
          <p:cNvSpPr txBox="1"/>
          <p:nvPr>
            <p:ph type="sldNum" sz="quarter" idx="2"/>
          </p:nvPr>
        </p:nvSpPr>
        <p:spPr>
          <a:xfrm>
            <a:off x="6289220" y="6221731"/>
            <a:ext cx="263980" cy="269239"/>
          </a:xfrm>
          <a:prstGeom prst="rect">
            <a:avLst/>
          </a:prstGeom>
        </p:spPr>
        <p:txBody>
          <a:bodyPr lIns="45718" tIns="45718" rIns="45718" bIns="45718"/>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slideLayout" Target="../slideLayouts/slideLayout1.xml"/><Relationship Id="rId5" Type="http://schemas.openxmlformats.org/officeDocument/2006/relationships/slideLayout" Target="../slideLayouts/slideLayout2.xml"/><Relationship Id="rId6" Type="http://schemas.openxmlformats.org/officeDocument/2006/relationships/slideLayout" Target="../slideLayouts/slideLayout3.xml"/><Relationship Id="rId7" Type="http://schemas.openxmlformats.org/officeDocument/2006/relationships/slideLayout" Target="../slideLayouts/slideLayout4.xml"/><Relationship Id="rId8" Type="http://schemas.openxmlformats.org/officeDocument/2006/relationships/slideLayout" Target="../slideLayouts/slideLayout5.xml"/><Relationship Id="rId9"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Rectangle"/>
          <p:cNvSpPr/>
          <p:nvPr/>
        </p:nvSpPr>
        <p:spPr>
          <a:xfrm>
            <a:off x="0" y="6177834"/>
            <a:ext cx="9144000" cy="680169"/>
          </a:xfrm>
          <a:prstGeom prst="rect">
            <a:avLst/>
          </a:prstGeom>
          <a:solidFill>
            <a:srgbClr val="808080"/>
          </a:solidFill>
          <a:ln w="6350">
            <a:solidFill>
              <a:srgbClr val="808080"/>
            </a:solidFill>
            <a:miter/>
          </a:ln>
        </p:spPr>
        <p:txBody>
          <a:bodyPr lIns="45718" tIns="45718" rIns="45718" bIns="45718" anchor="ctr"/>
          <a:lstStyle/>
          <a:p>
            <a:pPr algn="ctr">
              <a:defRPr sz="1300">
                <a:solidFill>
                  <a:srgbClr val="FFFFFF"/>
                </a:solidFill>
                <a:latin typeface="+mj-lt"/>
                <a:ea typeface="+mj-ea"/>
                <a:cs typeface="+mj-cs"/>
                <a:sym typeface="Calibri"/>
              </a:defRPr>
            </a:pPr>
          </a:p>
        </p:txBody>
      </p:sp>
      <p:pic>
        <p:nvPicPr>
          <p:cNvPr id="3" name="image1.png" descr="image1.png"/>
          <p:cNvPicPr>
            <a:picLocks noChangeAspect="1"/>
          </p:cNvPicPr>
          <p:nvPr/>
        </p:nvPicPr>
        <p:blipFill>
          <a:blip r:embed="rId2">
            <a:extLst/>
          </a:blip>
          <a:stretch>
            <a:fillRect/>
          </a:stretch>
        </p:blipFill>
        <p:spPr>
          <a:xfrm>
            <a:off x="0" y="815338"/>
            <a:ext cx="9144000" cy="691748"/>
          </a:xfrm>
          <a:prstGeom prst="rect">
            <a:avLst/>
          </a:prstGeom>
          <a:ln w="12700">
            <a:miter lim="400000"/>
          </a:ln>
        </p:spPr>
      </p:pic>
      <p:pic>
        <p:nvPicPr>
          <p:cNvPr id="4" name="Logo DANS bovenschrif wit transparant.png" descr="Logo DANS bovenschrif wit transparant.png"/>
          <p:cNvPicPr>
            <a:picLocks noChangeAspect="1"/>
          </p:cNvPicPr>
          <p:nvPr/>
        </p:nvPicPr>
        <p:blipFill>
          <a:blip r:embed="rId3">
            <a:extLst/>
          </a:blip>
          <a:stretch>
            <a:fillRect/>
          </a:stretch>
        </p:blipFill>
        <p:spPr>
          <a:xfrm>
            <a:off x="152400" y="6203234"/>
            <a:ext cx="1727200" cy="658737"/>
          </a:xfrm>
          <a:prstGeom prst="rect">
            <a:avLst/>
          </a:prstGeom>
          <a:ln w="12700">
            <a:miter lim="400000"/>
          </a:ln>
        </p:spPr>
      </p:pic>
      <p:sp>
        <p:nvSpPr>
          <p:cNvPr id="5" name="Title Text"/>
          <p:cNvSpPr txBox="1"/>
          <p:nvPr>
            <p:ph type="title"/>
          </p:nvPr>
        </p:nvSpPr>
        <p:spPr>
          <a:xfrm>
            <a:off x="104775" y="152219"/>
            <a:ext cx="8950112" cy="824175"/>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chor="ctr">
            <a:normAutofit fontScale="100000" lnSpcReduction="0"/>
          </a:bodyPr>
          <a:lstStyle/>
          <a:p>
            <a:pPr/>
            <a:r>
              <a:t>Title Text</a:t>
            </a:r>
          </a:p>
        </p:txBody>
      </p:sp>
      <p:sp>
        <p:nvSpPr>
          <p:cNvPr id="6" name="Body Level One…"/>
          <p:cNvSpPr txBox="1"/>
          <p:nvPr>
            <p:ph type="body" idx="1"/>
          </p:nvPr>
        </p:nvSpPr>
        <p:spPr>
          <a:xfrm>
            <a:off x="104775" y="1506537"/>
            <a:ext cx="8563737" cy="4198942"/>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ormAutofit fontScale="100000" lnSpcReduction="0"/>
          </a:bodyPr>
          <a:lstStyle/>
          <a:p>
            <a:pPr/>
            <a:r>
              <a:t>Body Level One</a:t>
            </a:r>
          </a:p>
          <a:p>
            <a:pPr lvl="1"/>
            <a:r>
              <a:t>Body Level Two</a:t>
            </a:r>
          </a:p>
          <a:p>
            <a:pPr lvl="2"/>
            <a:r>
              <a:t>Body Level Three</a:t>
            </a:r>
          </a:p>
          <a:p>
            <a:pPr lvl="3"/>
            <a:r>
              <a:t>Body Level Four</a:t>
            </a:r>
          </a:p>
          <a:p>
            <a:pPr lvl="4"/>
            <a:r>
              <a:t>Body Level Five</a:t>
            </a:r>
          </a:p>
        </p:txBody>
      </p:sp>
      <p:sp>
        <p:nvSpPr>
          <p:cNvPr id="7" name="Slide Number"/>
          <p:cNvSpPr txBox="1"/>
          <p:nvPr>
            <p:ph type="sldNum" sz="quarter" idx="2"/>
          </p:nvPr>
        </p:nvSpPr>
        <p:spPr>
          <a:xfrm>
            <a:off x="6289222" y="6221732"/>
            <a:ext cx="263979" cy="269237"/>
          </a:xfrm>
          <a:prstGeom prst="rect">
            <a:avLst/>
          </a:prstGeom>
          <a:ln w="12700">
            <a:miter lim="400000"/>
          </a:ln>
        </p:spPr>
        <p:txBody>
          <a:bodyPr wrap="none" lIns="45718" tIns="45718" rIns="45718" bIns="45718" anchor="ctr">
            <a:spAutoFit/>
          </a:bodyPr>
          <a:lstStyle>
            <a:lvl1pPr algn="r">
              <a:defRPr sz="1200">
                <a:latin typeface="+mj-lt"/>
                <a:ea typeface="+mj-ea"/>
                <a:cs typeface="+mj-cs"/>
                <a:sym typeface="Calibri"/>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4"/>
    <p:sldLayoutId id="2147483650" r:id="rId5"/>
    <p:sldLayoutId id="2147483651" r:id="rId6"/>
    <p:sldLayoutId id="2147483652" r:id="rId7"/>
    <p:sldLayoutId id="2147483653" r:id="rId8"/>
    <p:sldLayoutId id="2147483654" r:id="rId9"/>
  </p:sldLayoutIdLst>
  <p:transition xmlns:p14="http://schemas.microsoft.com/office/powerpoint/2010/main" spd="med" advClick="1"/>
  <p:txStyles>
    <p:titleStyle>
      <a:lvl1pPr marL="0" marR="0" indent="0" algn="l" defTabSz="685800" rtl="0" latinLnBrk="0">
        <a:lnSpc>
          <a:spcPct val="90000"/>
        </a:lnSpc>
        <a:spcBef>
          <a:spcPts val="0"/>
        </a:spcBef>
        <a:spcAft>
          <a:spcPts val="0"/>
        </a:spcAft>
        <a:buClrTx/>
        <a:buSzTx/>
        <a:buFontTx/>
        <a:buNone/>
        <a:tabLst/>
        <a:defRPr b="0" baseline="0" cap="none" i="0" spc="0" strike="noStrike" sz="3000" u="none">
          <a:ln>
            <a:noFill/>
          </a:ln>
          <a:solidFill>
            <a:srgbClr val="000000"/>
          </a:solidFill>
          <a:uFillTx/>
          <a:latin typeface="Verdana"/>
          <a:ea typeface="Verdana"/>
          <a:cs typeface="Verdana"/>
          <a:sym typeface="Verdana"/>
        </a:defRPr>
      </a:lvl1pPr>
      <a:lvl2pPr marL="0" marR="0" indent="0" algn="l" defTabSz="685800" rtl="0" latinLnBrk="0">
        <a:lnSpc>
          <a:spcPct val="90000"/>
        </a:lnSpc>
        <a:spcBef>
          <a:spcPts val="0"/>
        </a:spcBef>
        <a:spcAft>
          <a:spcPts val="0"/>
        </a:spcAft>
        <a:buClrTx/>
        <a:buSzTx/>
        <a:buFontTx/>
        <a:buNone/>
        <a:tabLst/>
        <a:defRPr b="0" baseline="0" cap="none" i="0" spc="0" strike="noStrike" sz="3000" u="none">
          <a:ln>
            <a:noFill/>
          </a:ln>
          <a:solidFill>
            <a:srgbClr val="000000"/>
          </a:solidFill>
          <a:uFillTx/>
          <a:latin typeface="Verdana"/>
          <a:ea typeface="Verdana"/>
          <a:cs typeface="Verdana"/>
          <a:sym typeface="Verdana"/>
        </a:defRPr>
      </a:lvl2pPr>
      <a:lvl3pPr marL="0" marR="0" indent="0" algn="l" defTabSz="685800" rtl="0" latinLnBrk="0">
        <a:lnSpc>
          <a:spcPct val="90000"/>
        </a:lnSpc>
        <a:spcBef>
          <a:spcPts val="0"/>
        </a:spcBef>
        <a:spcAft>
          <a:spcPts val="0"/>
        </a:spcAft>
        <a:buClrTx/>
        <a:buSzTx/>
        <a:buFontTx/>
        <a:buNone/>
        <a:tabLst/>
        <a:defRPr b="0" baseline="0" cap="none" i="0" spc="0" strike="noStrike" sz="3000" u="none">
          <a:ln>
            <a:noFill/>
          </a:ln>
          <a:solidFill>
            <a:srgbClr val="000000"/>
          </a:solidFill>
          <a:uFillTx/>
          <a:latin typeface="Verdana"/>
          <a:ea typeface="Verdana"/>
          <a:cs typeface="Verdana"/>
          <a:sym typeface="Verdana"/>
        </a:defRPr>
      </a:lvl3pPr>
      <a:lvl4pPr marL="0" marR="0" indent="0" algn="l" defTabSz="685800" rtl="0" latinLnBrk="0">
        <a:lnSpc>
          <a:spcPct val="90000"/>
        </a:lnSpc>
        <a:spcBef>
          <a:spcPts val="0"/>
        </a:spcBef>
        <a:spcAft>
          <a:spcPts val="0"/>
        </a:spcAft>
        <a:buClrTx/>
        <a:buSzTx/>
        <a:buFontTx/>
        <a:buNone/>
        <a:tabLst/>
        <a:defRPr b="0" baseline="0" cap="none" i="0" spc="0" strike="noStrike" sz="3000" u="none">
          <a:ln>
            <a:noFill/>
          </a:ln>
          <a:solidFill>
            <a:srgbClr val="000000"/>
          </a:solidFill>
          <a:uFillTx/>
          <a:latin typeface="Verdana"/>
          <a:ea typeface="Verdana"/>
          <a:cs typeface="Verdana"/>
          <a:sym typeface="Verdana"/>
        </a:defRPr>
      </a:lvl4pPr>
      <a:lvl5pPr marL="0" marR="0" indent="0" algn="l" defTabSz="685800" rtl="0" latinLnBrk="0">
        <a:lnSpc>
          <a:spcPct val="90000"/>
        </a:lnSpc>
        <a:spcBef>
          <a:spcPts val="0"/>
        </a:spcBef>
        <a:spcAft>
          <a:spcPts val="0"/>
        </a:spcAft>
        <a:buClrTx/>
        <a:buSzTx/>
        <a:buFontTx/>
        <a:buNone/>
        <a:tabLst/>
        <a:defRPr b="0" baseline="0" cap="none" i="0" spc="0" strike="noStrike" sz="3000" u="none">
          <a:ln>
            <a:noFill/>
          </a:ln>
          <a:solidFill>
            <a:srgbClr val="000000"/>
          </a:solidFill>
          <a:uFillTx/>
          <a:latin typeface="Verdana"/>
          <a:ea typeface="Verdana"/>
          <a:cs typeface="Verdana"/>
          <a:sym typeface="Verdana"/>
        </a:defRPr>
      </a:lvl5pPr>
      <a:lvl6pPr marL="0" marR="0" indent="0" algn="l" defTabSz="685800" rtl="0" latinLnBrk="0">
        <a:lnSpc>
          <a:spcPct val="90000"/>
        </a:lnSpc>
        <a:spcBef>
          <a:spcPts val="0"/>
        </a:spcBef>
        <a:spcAft>
          <a:spcPts val="0"/>
        </a:spcAft>
        <a:buClrTx/>
        <a:buSzTx/>
        <a:buFontTx/>
        <a:buNone/>
        <a:tabLst/>
        <a:defRPr b="0" baseline="0" cap="none" i="0" spc="0" strike="noStrike" sz="3000" u="none">
          <a:ln>
            <a:noFill/>
          </a:ln>
          <a:solidFill>
            <a:srgbClr val="000000"/>
          </a:solidFill>
          <a:uFillTx/>
          <a:latin typeface="Verdana"/>
          <a:ea typeface="Verdana"/>
          <a:cs typeface="Verdana"/>
          <a:sym typeface="Verdana"/>
        </a:defRPr>
      </a:lvl6pPr>
      <a:lvl7pPr marL="0" marR="0" indent="0" algn="l" defTabSz="685800" rtl="0" latinLnBrk="0">
        <a:lnSpc>
          <a:spcPct val="90000"/>
        </a:lnSpc>
        <a:spcBef>
          <a:spcPts val="0"/>
        </a:spcBef>
        <a:spcAft>
          <a:spcPts val="0"/>
        </a:spcAft>
        <a:buClrTx/>
        <a:buSzTx/>
        <a:buFontTx/>
        <a:buNone/>
        <a:tabLst/>
        <a:defRPr b="0" baseline="0" cap="none" i="0" spc="0" strike="noStrike" sz="3000" u="none">
          <a:ln>
            <a:noFill/>
          </a:ln>
          <a:solidFill>
            <a:srgbClr val="000000"/>
          </a:solidFill>
          <a:uFillTx/>
          <a:latin typeface="Verdana"/>
          <a:ea typeface="Verdana"/>
          <a:cs typeface="Verdana"/>
          <a:sym typeface="Verdana"/>
        </a:defRPr>
      </a:lvl7pPr>
      <a:lvl8pPr marL="0" marR="0" indent="0" algn="l" defTabSz="685800" rtl="0" latinLnBrk="0">
        <a:lnSpc>
          <a:spcPct val="90000"/>
        </a:lnSpc>
        <a:spcBef>
          <a:spcPts val="0"/>
        </a:spcBef>
        <a:spcAft>
          <a:spcPts val="0"/>
        </a:spcAft>
        <a:buClrTx/>
        <a:buSzTx/>
        <a:buFontTx/>
        <a:buNone/>
        <a:tabLst/>
        <a:defRPr b="0" baseline="0" cap="none" i="0" spc="0" strike="noStrike" sz="3000" u="none">
          <a:ln>
            <a:noFill/>
          </a:ln>
          <a:solidFill>
            <a:srgbClr val="000000"/>
          </a:solidFill>
          <a:uFillTx/>
          <a:latin typeface="Verdana"/>
          <a:ea typeface="Verdana"/>
          <a:cs typeface="Verdana"/>
          <a:sym typeface="Verdana"/>
        </a:defRPr>
      </a:lvl8pPr>
      <a:lvl9pPr marL="0" marR="0" indent="0" algn="l" defTabSz="685800" rtl="0" latinLnBrk="0">
        <a:lnSpc>
          <a:spcPct val="90000"/>
        </a:lnSpc>
        <a:spcBef>
          <a:spcPts val="0"/>
        </a:spcBef>
        <a:spcAft>
          <a:spcPts val="0"/>
        </a:spcAft>
        <a:buClrTx/>
        <a:buSzTx/>
        <a:buFontTx/>
        <a:buNone/>
        <a:tabLst/>
        <a:defRPr b="0" baseline="0" cap="none" i="0" spc="0" strike="noStrike" sz="3000" u="none">
          <a:ln>
            <a:noFill/>
          </a:ln>
          <a:solidFill>
            <a:srgbClr val="000000"/>
          </a:solidFill>
          <a:uFillTx/>
          <a:latin typeface="Verdana"/>
          <a:ea typeface="Verdana"/>
          <a:cs typeface="Verdana"/>
          <a:sym typeface="Verdana"/>
        </a:defRPr>
      </a:lvl9pPr>
    </p:titleStyle>
    <p:bodyStyle>
      <a:lvl1pPr marL="0" marR="0" indent="0" algn="l" defTabSz="685800" rtl="0" latinLnBrk="0">
        <a:lnSpc>
          <a:spcPct val="90000"/>
        </a:lnSpc>
        <a:spcBef>
          <a:spcPts val="700"/>
        </a:spcBef>
        <a:spcAft>
          <a:spcPts val="0"/>
        </a:spcAft>
        <a:buClrTx/>
        <a:buSzTx/>
        <a:buFontTx/>
        <a:buNone/>
        <a:tabLst/>
        <a:defRPr b="0" baseline="0" cap="none" i="0" spc="0" strike="noStrike" sz="2100" u="none">
          <a:ln>
            <a:noFill/>
          </a:ln>
          <a:solidFill>
            <a:srgbClr val="000000"/>
          </a:solidFill>
          <a:uFillTx/>
          <a:latin typeface="Verdana"/>
          <a:ea typeface="Verdana"/>
          <a:cs typeface="Verdana"/>
          <a:sym typeface="Verdana"/>
        </a:defRPr>
      </a:lvl1pPr>
      <a:lvl2pPr marL="542925" marR="0" indent="-200025" algn="l" defTabSz="685800" rtl="0" latinLnBrk="0">
        <a:lnSpc>
          <a:spcPct val="90000"/>
        </a:lnSpc>
        <a:spcBef>
          <a:spcPts val="700"/>
        </a:spcBef>
        <a:spcAft>
          <a:spcPts val="0"/>
        </a:spcAft>
        <a:buClrTx/>
        <a:buSzPct val="100000"/>
        <a:buFontTx/>
        <a:buChar char="•"/>
        <a:tabLst/>
        <a:defRPr b="0" baseline="0" cap="none" i="0" spc="0" strike="noStrike" sz="2100" u="none">
          <a:ln>
            <a:noFill/>
          </a:ln>
          <a:solidFill>
            <a:srgbClr val="000000"/>
          </a:solidFill>
          <a:uFillTx/>
          <a:latin typeface="Verdana"/>
          <a:ea typeface="Verdana"/>
          <a:cs typeface="Verdana"/>
          <a:sym typeface="Verdana"/>
        </a:defRPr>
      </a:lvl2pPr>
      <a:lvl3pPr marL="925830" marR="0" indent="-240030" algn="l" defTabSz="685800" rtl="0" latinLnBrk="0">
        <a:lnSpc>
          <a:spcPct val="90000"/>
        </a:lnSpc>
        <a:spcBef>
          <a:spcPts val="700"/>
        </a:spcBef>
        <a:spcAft>
          <a:spcPts val="0"/>
        </a:spcAft>
        <a:buClrTx/>
        <a:buSzPct val="100000"/>
        <a:buFontTx/>
        <a:buChar char="•"/>
        <a:tabLst/>
        <a:defRPr b="0" baseline="0" cap="none" i="0" spc="0" strike="noStrike" sz="2100" u="none">
          <a:ln>
            <a:noFill/>
          </a:ln>
          <a:solidFill>
            <a:srgbClr val="000000"/>
          </a:solidFill>
          <a:uFillTx/>
          <a:latin typeface="Verdana"/>
          <a:ea typeface="Verdana"/>
          <a:cs typeface="Verdana"/>
          <a:sym typeface="Verdana"/>
        </a:defRPr>
      </a:lvl3pPr>
      <a:lvl4pPr marL="1305657" marR="0" indent="-276957" algn="l" defTabSz="685800" rtl="0" latinLnBrk="0">
        <a:lnSpc>
          <a:spcPct val="90000"/>
        </a:lnSpc>
        <a:spcBef>
          <a:spcPts val="700"/>
        </a:spcBef>
        <a:spcAft>
          <a:spcPts val="0"/>
        </a:spcAft>
        <a:buClrTx/>
        <a:buSzPct val="100000"/>
        <a:buFontTx/>
        <a:buChar char="•"/>
        <a:tabLst/>
        <a:defRPr b="0" baseline="0" cap="none" i="0" spc="0" strike="noStrike" sz="2100" u="none">
          <a:ln>
            <a:noFill/>
          </a:ln>
          <a:solidFill>
            <a:srgbClr val="000000"/>
          </a:solidFill>
          <a:uFillTx/>
          <a:latin typeface="Verdana"/>
          <a:ea typeface="Verdana"/>
          <a:cs typeface="Verdana"/>
          <a:sym typeface="Verdana"/>
        </a:defRPr>
      </a:lvl4pPr>
      <a:lvl5pPr marL="1648555" marR="0" indent="-276957" algn="l" defTabSz="685800" rtl="0" latinLnBrk="0">
        <a:lnSpc>
          <a:spcPct val="90000"/>
        </a:lnSpc>
        <a:spcBef>
          <a:spcPts val="700"/>
        </a:spcBef>
        <a:spcAft>
          <a:spcPts val="0"/>
        </a:spcAft>
        <a:buClrTx/>
        <a:buSzPct val="100000"/>
        <a:buFontTx/>
        <a:buChar char="•"/>
        <a:tabLst/>
        <a:defRPr b="0" baseline="0" cap="none" i="0" spc="0" strike="noStrike" sz="2100" u="none">
          <a:ln>
            <a:noFill/>
          </a:ln>
          <a:solidFill>
            <a:srgbClr val="000000"/>
          </a:solidFill>
          <a:uFillTx/>
          <a:latin typeface="Verdana"/>
          <a:ea typeface="Verdana"/>
          <a:cs typeface="Verdana"/>
          <a:sym typeface="Verdana"/>
        </a:defRPr>
      </a:lvl5pPr>
      <a:lvl6pPr marL="1991455" marR="0" indent="-276955" algn="l" defTabSz="685800" rtl="0" latinLnBrk="0">
        <a:lnSpc>
          <a:spcPct val="90000"/>
        </a:lnSpc>
        <a:spcBef>
          <a:spcPts val="700"/>
        </a:spcBef>
        <a:spcAft>
          <a:spcPts val="0"/>
        </a:spcAft>
        <a:buClrTx/>
        <a:buSzPct val="100000"/>
        <a:buFontTx/>
        <a:buChar char="•"/>
        <a:tabLst/>
        <a:defRPr b="0" baseline="0" cap="none" i="0" spc="0" strike="noStrike" sz="2100" u="none">
          <a:ln>
            <a:noFill/>
          </a:ln>
          <a:solidFill>
            <a:srgbClr val="000000"/>
          </a:solidFill>
          <a:uFillTx/>
          <a:latin typeface="Verdana"/>
          <a:ea typeface="Verdana"/>
          <a:cs typeface="Verdana"/>
          <a:sym typeface="Verdana"/>
        </a:defRPr>
      </a:lvl6pPr>
      <a:lvl7pPr marL="2334355" marR="0" indent="-276955" algn="l" defTabSz="685800" rtl="0" latinLnBrk="0">
        <a:lnSpc>
          <a:spcPct val="90000"/>
        </a:lnSpc>
        <a:spcBef>
          <a:spcPts val="700"/>
        </a:spcBef>
        <a:spcAft>
          <a:spcPts val="0"/>
        </a:spcAft>
        <a:buClrTx/>
        <a:buSzPct val="100000"/>
        <a:buFontTx/>
        <a:buChar char="•"/>
        <a:tabLst/>
        <a:defRPr b="0" baseline="0" cap="none" i="0" spc="0" strike="noStrike" sz="2100" u="none">
          <a:ln>
            <a:noFill/>
          </a:ln>
          <a:solidFill>
            <a:srgbClr val="000000"/>
          </a:solidFill>
          <a:uFillTx/>
          <a:latin typeface="Verdana"/>
          <a:ea typeface="Verdana"/>
          <a:cs typeface="Verdana"/>
          <a:sym typeface="Verdana"/>
        </a:defRPr>
      </a:lvl7pPr>
      <a:lvl8pPr marL="2677255" marR="0" indent="-276955" algn="l" defTabSz="685800" rtl="0" latinLnBrk="0">
        <a:lnSpc>
          <a:spcPct val="90000"/>
        </a:lnSpc>
        <a:spcBef>
          <a:spcPts val="700"/>
        </a:spcBef>
        <a:spcAft>
          <a:spcPts val="0"/>
        </a:spcAft>
        <a:buClrTx/>
        <a:buSzPct val="100000"/>
        <a:buFontTx/>
        <a:buChar char="•"/>
        <a:tabLst/>
        <a:defRPr b="0" baseline="0" cap="none" i="0" spc="0" strike="noStrike" sz="2100" u="none">
          <a:ln>
            <a:noFill/>
          </a:ln>
          <a:solidFill>
            <a:srgbClr val="000000"/>
          </a:solidFill>
          <a:uFillTx/>
          <a:latin typeface="Verdana"/>
          <a:ea typeface="Verdana"/>
          <a:cs typeface="Verdana"/>
          <a:sym typeface="Verdana"/>
        </a:defRPr>
      </a:lvl8pPr>
      <a:lvl9pPr marL="3020155" marR="0" indent="-276955" algn="l" defTabSz="685800" rtl="0" latinLnBrk="0">
        <a:lnSpc>
          <a:spcPct val="90000"/>
        </a:lnSpc>
        <a:spcBef>
          <a:spcPts val="700"/>
        </a:spcBef>
        <a:spcAft>
          <a:spcPts val="0"/>
        </a:spcAft>
        <a:buClrTx/>
        <a:buSzPct val="100000"/>
        <a:buFontTx/>
        <a:buChar char="•"/>
        <a:tabLst/>
        <a:defRPr b="0" baseline="0" cap="none" i="0" spc="0" strike="noStrike" sz="2100" u="none">
          <a:ln>
            <a:noFill/>
          </a:ln>
          <a:solidFill>
            <a:srgbClr val="000000"/>
          </a:solidFill>
          <a:uFillTx/>
          <a:latin typeface="Verdana"/>
          <a:ea typeface="Verdana"/>
          <a:cs typeface="Verdana"/>
          <a:sym typeface="Verdana"/>
        </a:defRPr>
      </a:lvl9pPr>
    </p:bodyStyle>
    <p:otherStyle>
      <a:lvl1pPr marL="0" marR="0" indent="0" algn="r" defTabSz="914400"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Calibri"/>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11.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13.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xmlns.com/foaf/0.1/Image'" TargetMode="External"/><Relationship Id="rId3" Type="http://schemas.openxmlformats.org/officeDocument/2006/relationships/hyperlink" Target="http://schema.org/ImageObject'" TargetMode="External"/><Relationship Id="rId4" Type="http://schemas.openxmlformats.org/officeDocument/2006/relationships/hyperlink" Target="http://schema.org/CreativeWork'" TargetMode="External"/><Relationship Id="rId5" Type="http://schemas.openxmlformats.org/officeDocument/2006/relationships/hyperlink" Target="http://xmlns.com/foaf/0.1/Document'" TargetMode="External"/><Relationship Id="rId6" Type="http://schemas.openxmlformats.org/officeDocument/2006/relationships/hyperlink" Target="http://www.w3.org/2000/01/rdf-schema#label" TargetMode="External"/><Relationship Id="rId7" Type="http://schemas.openxmlformats.org/officeDocument/2006/relationships/hyperlink" Target="http://schema.org/image" TargetMode="External"/><Relationship Id="rId8" Type="http://schemas.openxmlformats.org/officeDocument/2006/relationships/hyperlink" Target="https://data.opendatasoft.com/ld/resources/roman-emperors@public/Image/$(image)" TargetMode="External"/><Relationship Id="rId9" Type="http://schemas.openxmlformats.org/officeDocument/2006/relationships/hyperlink" Target="http://schema.org/Person'" TargetMode="External"/><Relationship Id="rId10" Type="http://schemas.openxmlformats.org/officeDocument/2006/relationships/hyperlink" Target="http://www.w3.org/2000/10/swap/pim/contact#Person'" TargetMode="External"/><Relationship Id="rId11" Type="http://schemas.openxmlformats.org/officeDocument/2006/relationships/hyperlink" Target="http://xmlns.com/foaf/0.1/Person'" TargetMode="External"/><Relationship Id="rId12" Type="http://schemas.openxmlformats.org/officeDocument/2006/relationships/hyperlink" Target="http://purl.org/dc/terms/Agent'" TargetMode="External"/><Relationship Id="rId13" Type="http://schemas.openxmlformats.org/officeDocument/2006/relationships/hyperlink" Target="http://purl.org/goodrelations/v1#BusinessEntity'" TargetMode="External"/><Relationship Id="rId14" Type="http://schemas.openxmlformats.org/officeDocument/2006/relationships/hyperlink" Target="http://rhizomik.net/ontologies/copyrightonto.owl#LegalPerson'" TargetMode="External"/><Relationship Id="rId15" Type="http://schemas.openxmlformats.org/officeDocument/2006/relationships/hyperlink" Target="http://schema.org/Thing'" TargetMode="External"/><Relationship Id="rId16" Type="http://schemas.openxmlformats.org/officeDocument/2006/relationships/hyperlink" Target="http://www.w3.org/2003/01/geo/wgs84_pos#SpatialThing'" TargetMode="External"/><Relationship Id="rId17" Type="http://schemas.openxmlformats.org/officeDocument/2006/relationships/hyperlink" Target="http://xmlns.com/foaf/0.1/Agent'" TargetMode="External"/><Relationship Id="rId18" Type="http://schemas.openxmlformats.org/officeDocument/2006/relationships/hyperlink" Target="https://data.opendatasoft.com/ld/resources/roman-emperors@public/Person/$(name)" TargetMode="External"/><Relationship Id="rId19" Type="http://schemas.openxmlformats.org/officeDocument/2006/relationships/hyperlink" Target="http://schema.org/Place'" TargetMode="External"/><Relationship Id="rId20" Type="http://schemas.openxmlformats.org/officeDocument/2006/relationships/hyperlink" Target="http://purl.org/goodrelations/v1#Location'" TargetMode="External"/><Relationship Id="rId21" Type="http://schemas.openxmlformats.org/officeDocument/2006/relationships/hyperlink" Target="http://rdfs.co/juso/SpatialThing'" TargetMode="External"/><Relationship Id="rId22" Type="http://schemas.openxmlformats.org/officeDocument/2006/relationships/hyperlink" Target="http://dbpedia.org/ontology/era" TargetMode="External"/><Relationship Id="rId23" Type="http://schemas.openxmlformats.org/officeDocument/2006/relationships/hyperlink" Target="http://www.ontologydesignpatterns.org/ont/dul/DUL.owl#isDescribedBy" TargetMode="External"/><Relationship Id="rId24" Type="http://schemas.openxmlformats.org/officeDocument/2006/relationships/hyperlink" Target="http://dbpedia.org/ontology/birthDate" TargetMode="External"/><Relationship Id="rId25" Type="http://schemas.openxmlformats.org/officeDocument/2006/relationships/hyperlink" Target="http://www.w3.org/2001/XMLSchema#datetime'" TargetMode="External"/><Relationship Id="rId26" Type="http://schemas.openxmlformats.org/officeDocument/2006/relationships/hyperlink" Target="https://data.opendatasoft.com/ld/resources/roman-emperors@public/Place/$(birth_cty)" TargetMode="External"/><Relationship Id="rId27" Type="http://schemas.openxmlformats.org/officeDocument/2006/relationships/hyperlink" Target="http://dbpedia.org/ontology/deathDate" TargetMode="External"/><Relationship Id="rId28" Type="http://schemas.openxmlformats.org/officeDocument/2006/relationships/hyperlink" Target="https://data.opendatasoft.com/ld/resources/roman-emperors@public/Place/$(birth_prv)" TargetMode="External"/></Relationships>

</file>

<file path=ppt/slides/_rels/slide14.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 Id="rId3" Type="http://schemas.openxmlformats.org/officeDocument/2006/relationships/image" Target="../media/image15.png"/></Relationships>

</file>

<file path=ppt/slides/_rels/slide15.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16.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7.png"/></Relationships>

</file>

<file path=ppt/slides/_rels/slide17.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 Id="rId3" Type="http://schemas.openxmlformats.org/officeDocument/2006/relationships/image" Target="../media/image19.png"/></Relationships>

</file>

<file path=ppt/slides/_rels/slide18.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ailto:vyacheslav.tykhonov@dans.knaw.nl" TargetMode="External"/><Relationship Id="rId3" Type="http://schemas.openxmlformats.org/officeDocument/2006/relationships/hyperlink" Target="http://dans.knaw.nl" TargetMode="External"/></Relationships>

</file>

<file path=ppt/slides/_rels/slide2.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 Id="rId3" Type="http://schemas.openxmlformats.org/officeDocument/2006/relationships/image" Target="../media/image5.png"/><Relationship Id="rId4" Type="http://schemas.openxmlformats.org/officeDocument/2006/relationships/image" Target="../media/image6.png"/></Relationships>

</file>

<file path=ppt/slides/_rels/slide3.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5.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7.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8.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9" name="PID Plugin in DataverseEU…"/>
          <p:cNvSpPr txBox="1"/>
          <p:nvPr>
            <p:ph type="body" idx="1"/>
          </p:nvPr>
        </p:nvSpPr>
        <p:spPr>
          <a:xfrm>
            <a:off x="163830" y="1520418"/>
            <a:ext cx="8960644" cy="4423183"/>
          </a:xfrm>
          <a:prstGeom prst="rect">
            <a:avLst/>
          </a:prstGeom>
        </p:spPr>
        <p:txBody>
          <a:bodyPr/>
          <a:lstStyle/>
          <a:p>
            <a:pPr lvl="8" marL="0" indent="2668024" defTabSz="582930">
              <a:lnSpc>
                <a:spcPct val="72900"/>
              </a:lnSpc>
              <a:spcBef>
                <a:spcPts val="500"/>
              </a:spcBef>
              <a:buSzTx/>
              <a:buNone/>
              <a:defRPr sz="2500">
                <a:latin typeface="Arial"/>
                <a:ea typeface="Arial"/>
                <a:cs typeface="Arial"/>
                <a:sym typeface="Arial"/>
              </a:defRPr>
            </a:pPr>
          </a:p>
          <a:p>
            <a:pPr lvl="8" marL="0" indent="2668024" defTabSz="582930">
              <a:lnSpc>
                <a:spcPct val="72900"/>
              </a:lnSpc>
              <a:spcBef>
                <a:spcPts val="500"/>
              </a:spcBef>
              <a:buSzTx/>
              <a:buNone/>
              <a:defRPr sz="2700">
                <a:latin typeface="Arial"/>
                <a:ea typeface="Arial"/>
                <a:cs typeface="Arial"/>
                <a:sym typeface="Arial"/>
              </a:defRPr>
            </a:pPr>
          </a:p>
          <a:p>
            <a:pPr algn="ctr" defTabSz="582930">
              <a:lnSpc>
                <a:spcPct val="72900"/>
              </a:lnSpc>
              <a:spcBef>
                <a:spcPts val="500"/>
              </a:spcBef>
              <a:defRPr sz="2700">
                <a:latin typeface="Arial"/>
                <a:ea typeface="Arial"/>
                <a:cs typeface="Arial"/>
                <a:sym typeface="Arial"/>
              </a:defRPr>
            </a:pPr>
            <a:r>
              <a:t>Data standardization process </a:t>
            </a:r>
          </a:p>
          <a:p>
            <a:pPr algn="ctr" defTabSz="582930">
              <a:lnSpc>
                <a:spcPct val="72900"/>
              </a:lnSpc>
              <a:spcBef>
                <a:spcPts val="500"/>
              </a:spcBef>
              <a:defRPr sz="2700">
                <a:latin typeface="Arial"/>
                <a:ea typeface="Arial"/>
                <a:cs typeface="Arial"/>
                <a:sym typeface="Arial"/>
              </a:defRPr>
            </a:pPr>
            <a:r>
              <a:t>for arts and humanities</a:t>
            </a:r>
          </a:p>
          <a:p>
            <a:pPr algn="ctr" defTabSz="582930">
              <a:lnSpc>
                <a:spcPct val="72900"/>
              </a:lnSpc>
              <a:spcBef>
                <a:spcPts val="500"/>
              </a:spcBef>
              <a:defRPr sz="2000">
                <a:latin typeface="Arial"/>
                <a:ea typeface="Arial"/>
                <a:cs typeface="Arial"/>
                <a:sym typeface="Arial"/>
              </a:defRPr>
            </a:pPr>
          </a:p>
          <a:p>
            <a:pPr algn="ctr" defTabSz="582930">
              <a:lnSpc>
                <a:spcPct val="72900"/>
              </a:lnSpc>
              <a:spcBef>
                <a:spcPts val="500"/>
              </a:spcBef>
              <a:defRPr sz="2000">
                <a:latin typeface="Arial"/>
                <a:ea typeface="Arial"/>
                <a:cs typeface="Arial"/>
                <a:sym typeface="Arial"/>
              </a:defRPr>
            </a:pPr>
          </a:p>
          <a:p>
            <a:pPr algn="ctr" defTabSz="582930">
              <a:lnSpc>
                <a:spcPct val="72900"/>
              </a:lnSpc>
              <a:spcBef>
                <a:spcPts val="500"/>
              </a:spcBef>
              <a:defRPr sz="2000">
                <a:latin typeface="Arial"/>
                <a:ea typeface="Arial"/>
                <a:cs typeface="Arial"/>
                <a:sym typeface="Arial"/>
              </a:defRPr>
            </a:pPr>
            <a:r>
              <a:t>Vyacheslav Tykhonov</a:t>
            </a:r>
          </a:p>
          <a:p>
            <a:pPr algn="ctr" defTabSz="582930">
              <a:lnSpc>
                <a:spcPct val="72900"/>
              </a:lnSpc>
              <a:spcBef>
                <a:spcPts val="500"/>
              </a:spcBef>
              <a:defRPr sz="2000">
                <a:latin typeface="Arial"/>
                <a:ea typeface="Arial"/>
                <a:cs typeface="Arial"/>
                <a:sym typeface="Arial"/>
              </a:defRPr>
            </a:pPr>
            <a:r>
              <a:t>Senior Information Scientist</a:t>
            </a:r>
          </a:p>
          <a:p>
            <a:pPr algn="ctr" defTabSz="582930">
              <a:lnSpc>
                <a:spcPct val="72900"/>
              </a:lnSpc>
              <a:spcBef>
                <a:spcPts val="500"/>
              </a:spcBef>
              <a:defRPr sz="2000">
                <a:latin typeface="Arial"/>
                <a:ea typeface="Arial"/>
                <a:cs typeface="Arial"/>
                <a:sym typeface="Arial"/>
              </a:defRPr>
            </a:pPr>
            <a:r>
              <a:t>(DANS-KNAW, Netherlands)</a:t>
            </a:r>
          </a:p>
          <a:p>
            <a:pPr algn="ctr" defTabSz="582930">
              <a:lnSpc>
                <a:spcPct val="72900"/>
              </a:lnSpc>
              <a:spcBef>
                <a:spcPts val="500"/>
              </a:spcBef>
              <a:defRPr sz="2000">
                <a:latin typeface="Arial"/>
                <a:ea typeface="Arial"/>
                <a:cs typeface="Arial"/>
                <a:sym typeface="Arial"/>
              </a:defRPr>
            </a:pPr>
          </a:p>
          <a:p>
            <a:pPr algn="ctr" defTabSz="582930">
              <a:lnSpc>
                <a:spcPct val="72900"/>
              </a:lnSpc>
              <a:spcBef>
                <a:spcPts val="500"/>
              </a:spcBef>
              <a:defRPr sz="1800">
                <a:latin typeface="Arial"/>
                <a:ea typeface="Arial"/>
                <a:cs typeface="Arial"/>
                <a:sym typeface="Arial"/>
              </a:defRPr>
            </a:pPr>
            <a:r>
              <a:t>Developing the SSHOC Reference Ontology workshop</a:t>
            </a:r>
          </a:p>
          <a:p>
            <a:pPr algn="ctr" defTabSz="582930">
              <a:lnSpc>
                <a:spcPct val="72900"/>
              </a:lnSpc>
              <a:spcBef>
                <a:spcPts val="500"/>
              </a:spcBef>
              <a:defRPr sz="1700">
                <a:latin typeface="Arial"/>
                <a:ea typeface="Arial"/>
                <a:cs typeface="Arial"/>
                <a:sym typeface="Arial"/>
              </a:defRPr>
            </a:pPr>
            <a:r>
              <a:t>ICS-FORTH , Heraklion, Crete</a:t>
            </a:r>
          </a:p>
          <a:p>
            <a:pPr algn="ctr" defTabSz="582930">
              <a:lnSpc>
                <a:spcPct val="72900"/>
              </a:lnSpc>
              <a:spcBef>
                <a:spcPts val="500"/>
              </a:spcBef>
              <a:defRPr sz="1700">
                <a:latin typeface="Arial"/>
                <a:ea typeface="Arial"/>
                <a:cs typeface="Arial"/>
                <a:sym typeface="Arial"/>
              </a:defRPr>
            </a:pPr>
            <a:r>
              <a:t>21-22 May, 2019</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10" name="Standardized metadata in RDF"/>
          <p:cNvSpPr txBox="1"/>
          <p:nvPr>
            <p:ph type="title"/>
          </p:nvPr>
        </p:nvSpPr>
        <p:spPr>
          <a:xfrm>
            <a:off x="104775" y="152219"/>
            <a:ext cx="8950112" cy="824175"/>
          </a:xfrm>
          <a:prstGeom prst="rect">
            <a:avLst/>
          </a:prstGeom>
        </p:spPr>
        <p:txBody>
          <a:bodyPr/>
          <a:lstStyle/>
          <a:p>
            <a:pPr/>
            <a:r>
              <a:t>Standardized metadata in RDF</a:t>
            </a:r>
          </a:p>
        </p:txBody>
      </p:sp>
      <p:sp>
        <p:nvSpPr>
          <p:cNvPr id="111" name="All relations exported and available in the Knowledge Graph and ready for the further querying and exploration:"/>
          <p:cNvSpPr txBox="1"/>
          <p:nvPr>
            <p:ph type="body" idx="1"/>
          </p:nvPr>
        </p:nvSpPr>
        <p:spPr>
          <a:xfrm>
            <a:off x="88138" y="1506537"/>
            <a:ext cx="8580374" cy="4198942"/>
          </a:xfrm>
          <a:prstGeom prst="rect">
            <a:avLst/>
          </a:prstGeom>
        </p:spPr>
        <p:txBody>
          <a:bodyPr/>
          <a:lstStyle/>
          <a:p>
            <a:pPr/>
            <a:r>
              <a:t>All relations exported and available in the Knowledge Graph and ready for the further querying and exploration:</a:t>
            </a:r>
          </a:p>
        </p:txBody>
      </p:sp>
      <p:pic>
        <p:nvPicPr>
          <p:cNvPr id="112" name="Screen Shot 2018-10-28 at 7.19.22 PM.png" descr="Screen Shot 2018-10-28 at 7.19.22 PM.png"/>
          <p:cNvPicPr>
            <a:picLocks noChangeAspect="1"/>
          </p:cNvPicPr>
          <p:nvPr/>
        </p:nvPicPr>
        <p:blipFill>
          <a:blip r:embed="rId2">
            <a:extLst/>
          </a:blip>
          <a:stretch>
            <a:fillRect/>
          </a:stretch>
        </p:blipFill>
        <p:spPr>
          <a:xfrm>
            <a:off x="83909" y="2186333"/>
            <a:ext cx="6994983" cy="3662017"/>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14" name="Research data management"/>
          <p:cNvSpPr txBox="1"/>
          <p:nvPr>
            <p:ph type="title"/>
          </p:nvPr>
        </p:nvSpPr>
        <p:spPr>
          <a:xfrm>
            <a:off x="104775" y="152219"/>
            <a:ext cx="8950112" cy="824175"/>
          </a:xfrm>
          <a:prstGeom prst="rect">
            <a:avLst/>
          </a:prstGeom>
        </p:spPr>
        <p:txBody>
          <a:bodyPr/>
          <a:lstStyle/>
          <a:p>
            <a:pPr/>
            <a:r>
              <a:t>Research data management</a:t>
            </a:r>
          </a:p>
        </p:txBody>
      </p:sp>
      <p:sp>
        <p:nvSpPr>
          <p:cNvPr id="115" name="Data standardization process plays a key role in the data management plan of any organization but current situation in research data management is very complex:…"/>
          <p:cNvSpPr txBox="1"/>
          <p:nvPr>
            <p:ph type="body" idx="1"/>
          </p:nvPr>
        </p:nvSpPr>
        <p:spPr>
          <a:xfrm>
            <a:off x="104775" y="1506537"/>
            <a:ext cx="8563737" cy="4198942"/>
          </a:xfrm>
          <a:prstGeom prst="rect">
            <a:avLst/>
          </a:prstGeom>
        </p:spPr>
        <p:txBody>
          <a:bodyPr/>
          <a:lstStyle/>
          <a:p>
            <a:pPr defTabSz="457200">
              <a:lnSpc>
                <a:spcPct val="100000"/>
              </a:lnSpc>
              <a:spcBef>
                <a:spcPts val="0"/>
              </a:spcBef>
              <a:defRPr>
                <a:solidFill>
                  <a:srgbClr val="222222"/>
                </a:solidFill>
              </a:defRPr>
            </a:pPr>
            <a:r>
              <a:t>Data standardization process plays a key role in the data management plan of any organization but current situation in research data management is very complex: </a:t>
            </a:r>
          </a:p>
          <a:p>
            <a:pPr marL="210551" indent="-210551">
              <a:buSzPct val="100000"/>
              <a:buChar char="•"/>
            </a:pPr>
            <a:r>
              <a:t>too much data chaos in datasets</a:t>
            </a:r>
          </a:p>
          <a:p>
            <a:pPr marL="210551" indent="-210551">
              <a:buSzPct val="100000"/>
              <a:buChar char="•"/>
            </a:pPr>
            <a:r>
              <a:t>no data transparency</a:t>
            </a:r>
          </a:p>
          <a:p>
            <a:pPr marL="210551" indent="-210551">
              <a:buSzPct val="100000"/>
              <a:buChar char="•"/>
            </a:pPr>
            <a:r>
              <a:t>sometimes no standards available</a:t>
            </a:r>
          </a:p>
          <a:p>
            <a:pPr marL="210551" indent="-210551">
              <a:buSzPct val="100000"/>
              <a:buChar char="•"/>
            </a:pPr>
            <a:r>
              <a:t>no provenance information attached to data</a:t>
            </a:r>
          </a:p>
          <a:p>
            <a:pPr marL="210551" indent="-210551">
              <a:buSzPct val="100000"/>
              <a:buChar char="•"/>
            </a:pPr>
            <a:r>
              <a:t>homonyms, synonyms, generalizations, specializations, spelling variations and mistakes, language versions are all complicating the keyword-based search and retrieval of information</a:t>
            </a:r>
          </a:p>
        </p:txBody>
      </p:sp>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17" name="Data standardization pipeline based on chatbot"/>
          <p:cNvSpPr txBox="1"/>
          <p:nvPr>
            <p:ph type="title"/>
          </p:nvPr>
        </p:nvSpPr>
        <p:spPr>
          <a:xfrm>
            <a:off x="104775" y="152219"/>
            <a:ext cx="8950112" cy="824175"/>
          </a:xfrm>
          <a:prstGeom prst="rect">
            <a:avLst/>
          </a:prstGeom>
        </p:spPr>
        <p:txBody>
          <a:bodyPr/>
          <a:lstStyle>
            <a:lvl1pPr defTabSz="672083">
              <a:defRPr sz="2900"/>
            </a:lvl1pPr>
          </a:lstStyle>
          <a:p>
            <a:pPr/>
            <a:r>
              <a:t>Data standardization pipeline based on chatbot</a:t>
            </a:r>
          </a:p>
        </p:txBody>
      </p:sp>
      <p:pic>
        <p:nvPicPr>
          <p:cNvPr id="118" name="Screen Shot 2019-05-20 at 2.54.23 PM.png" descr="Screen Shot 2019-05-20 at 2.54.23 PM.png"/>
          <p:cNvPicPr>
            <a:picLocks noChangeAspect="1"/>
          </p:cNvPicPr>
          <p:nvPr/>
        </p:nvPicPr>
        <p:blipFill>
          <a:blip r:embed="rId2">
            <a:extLst/>
          </a:blip>
          <a:stretch>
            <a:fillRect/>
          </a:stretch>
        </p:blipFill>
        <p:spPr>
          <a:xfrm>
            <a:off x="1111786" y="1521725"/>
            <a:ext cx="6920428" cy="4385406"/>
          </a:xfrm>
          <a:prstGeom prst="rect">
            <a:avLst/>
          </a:prstGeom>
          <a:ln w="12700">
            <a:miter lim="400000"/>
          </a:ln>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20" name="Mapping produced by AI as result"/>
          <p:cNvSpPr txBox="1"/>
          <p:nvPr>
            <p:ph type="title"/>
          </p:nvPr>
        </p:nvSpPr>
        <p:spPr>
          <a:xfrm>
            <a:off x="104775" y="152219"/>
            <a:ext cx="8950112" cy="824175"/>
          </a:xfrm>
          <a:prstGeom prst="rect">
            <a:avLst/>
          </a:prstGeom>
        </p:spPr>
        <p:txBody>
          <a:bodyPr/>
          <a:lstStyle/>
          <a:p>
            <a:pPr/>
            <a:r>
              <a:t>Mapping produced by AI as result</a:t>
            </a:r>
          </a:p>
        </p:txBody>
      </p:sp>
      <p:sp>
        <p:nvSpPr>
          <p:cNvPr id="121" name="mappings:…"/>
          <p:cNvSpPr txBox="1"/>
          <p:nvPr>
            <p:ph type="body" idx="1"/>
          </p:nvPr>
        </p:nvSpPr>
        <p:spPr>
          <a:xfrm>
            <a:off x="104775" y="1506537"/>
            <a:ext cx="8563737" cy="4198942"/>
          </a:xfrm>
          <a:prstGeom prst="rect">
            <a:avLst/>
          </a:prstGeom>
        </p:spPr>
        <p:txBody>
          <a:bodyPr/>
          <a:lstStyle/>
          <a:p>
            <a:pPr defTabSz="153619">
              <a:lnSpc>
                <a:spcPct val="100000"/>
              </a:lnSpc>
              <a:spcBef>
                <a:spcPts val="0"/>
              </a:spcBef>
              <a:defRPr sz="587">
                <a:latin typeface="Menlo"/>
                <a:ea typeface="Menlo"/>
                <a:cs typeface="Menlo"/>
                <a:sym typeface="Menlo"/>
              </a:defRPr>
            </a:pPr>
            <a:r>
              <a:t>mappings:</a:t>
            </a:r>
          </a:p>
          <a:p>
            <a:pPr defTabSz="153619">
              <a:lnSpc>
                <a:spcPct val="100000"/>
              </a:lnSpc>
              <a:spcBef>
                <a:spcPts val="0"/>
              </a:spcBef>
              <a:defRPr sz="587">
                <a:latin typeface="Menlo"/>
                <a:ea typeface="Menlo"/>
                <a:cs typeface="Menlo"/>
                <a:sym typeface="Menlo"/>
              </a:defRPr>
            </a:pPr>
            <a:r>
              <a:t>  Image-image:</a:t>
            </a:r>
          </a:p>
          <a:p>
            <a:pPr defTabSz="153619">
              <a:lnSpc>
                <a:spcPct val="100000"/>
              </a:lnSpc>
              <a:spcBef>
                <a:spcPts val="0"/>
              </a:spcBef>
              <a:defRPr sz="587">
                <a:latin typeface="Menlo"/>
                <a:ea typeface="Menlo"/>
                <a:cs typeface="Menlo"/>
                <a:sym typeface="Menlo"/>
              </a:defRPr>
            </a:pPr>
            <a:r>
              <a:t>    predicateobjects:</a:t>
            </a:r>
          </a:p>
          <a:p>
            <a:pPr defTabSz="153619">
              <a:lnSpc>
                <a:spcPct val="100000"/>
              </a:lnSpc>
              <a:spcBef>
                <a:spcPts val="0"/>
              </a:spcBef>
              <a:defRPr sz="587">
                <a:uFill>
                  <a:solidFill>
                    <a:srgbClr val="0000FF"/>
                  </a:solidFill>
                </a:uFill>
                <a:latin typeface="Menlo"/>
                <a:ea typeface="Menlo"/>
                <a:cs typeface="Menlo"/>
                <a:sym typeface="Menlo"/>
              </a:defRPr>
            </a:pPr>
            <a:r>
              <a:t>    - [a, '</a:t>
            </a:r>
            <a:r>
              <a:rPr u="sng">
                <a:solidFill>
                  <a:srgbClr val="0000FF"/>
                </a:solidFill>
                <a:hlinkClick r:id="rId2" invalidUrl="" action="" tgtFrame="" tooltip="" history="1" highlightClick="0" endSnd="0"/>
              </a:rPr>
              <a:t>http://xmlns.com/foaf/0.1/Image'</a:t>
            </a:r>
            <a:r>
              <a:t>]</a:t>
            </a:r>
          </a:p>
          <a:p>
            <a:pPr defTabSz="153619">
              <a:lnSpc>
                <a:spcPct val="100000"/>
              </a:lnSpc>
              <a:spcBef>
                <a:spcPts val="0"/>
              </a:spcBef>
              <a:defRPr sz="587">
                <a:uFill>
                  <a:solidFill>
                    <a:srgbClr val="0000FF"/>
                  </a:solidFill>
                </a:uFill>
                <a:latin typeface="Menlo"/>
                <a:ea typeface="Menlo"/>
                <a:cs typeface="Menlo"/>
                <a:sym typeface="Menlo"/>
              </a:defRPr>
            </a:pPr>
            <a:r>
              <a:t>    - [a, '</a:t>
            </a:r>
            <a:r>
              <a:rPr u="sng">
                <a:solidFill>
                  <a:srgbClr val="0000FF"/>
                </a:solidFill>
                <a:hlinkClick r:id="rId3" invalidUrl="" action="" tgtFrame="" tooltip="" history="1" highlightClick="0" endSnd="0"/>
              </a:rPr>
              <a:t>http://schema.org/ImageObject'</a:t>
            </a:r>
            <a:r>
              <a:t>]</a:t>
            </a:r>
          </a:p>
          <a:p>
            <a:pPr defTabSz="153619">
              <a:lnSpc>
                <a:spcPct val="100000"/>
              </a:lnSpc>
              <a:spcBef>
                <a:spcPts val="0"/>
              </a:spcBef>
              <a:defRPr sz="587">
                <a:uFill>
                  <a:solidFill>
                    <a:srgbClr val="0000FF"/>
                  </a:solidFill>
                </a:uFill>
                <a:latin typeface="Menlo"/>
                <a:ea typeface="Menlo"/>
                <a:cs typeface="Menlo"/>
                <a:sym typeface="Menlo"/>
              </a:defRPr>
            </a:pPr>
            <a:r>
              <a:t>    - [a, '</a:t>
            </a:r>
            <a:r>
              <a:rPr u="sng">
                <a:solidFill>
                  <a:srgbClr val="0000FF"/>
                </a:solidFill>
                <a:hlinkClick r:id="rId4" invalidUrl="" action="" tgtFrame="" tooltip="" history="1" highlightClick="0" endSnd="0"/>
              </a:rPr>
              <a:t>http://schema.org/CreativeWork'</a:t>
            </a:r>
            <a:r>
              <a:t>]</a:t>
            </a:r>
          </a:p>
          <a:p>
            <a:pPr defTabSz="153619">
              <a:lnSpc>
                <a:spcPct val="100000"/>
              </a:lnSpc>
              <a:spcBef>
                <a:spcPts val="0"/>
              </a:spcBef>
              <a:defRPr sz="587">
                <a:uFill>
                  <a:solidFill>
                    <a:srgbClr val="0000FF"/>
                  </a:solidFill>
                </a:uFill>
                <a:latin typeface="Menlo"/>
                <a:ea typeface="Menlo"/>
                <a:cs typeface="Menlo"/>
                <a:sym typeface="Menlo"/>
              </a:defRPr>
            </a:pPr>
            <a:r>
              <a:t>    - [a, '</a:t>
            </a:r>
            <a:r>
              <a:rPr u="sng">
                <a:solidFill>
                  <a:srgbClr val="0000FF"/>
                </a:solidFill>
                <a:hlinkClick r:id="rId5" invalidUrl="" action="" tgtFrame="" tooltip="" history="1" highlightClick="0" endSnd="0"/>
              </a:rPr>
              <a:t>http://xmlns.com/foaf/0.1/Document'</a:t>
            </a:r>
            <a:r>
              <a:t>]</a:t>
            </a:r>
          </a:p>
          <a:p>
            <a:pPr defTabSz="153619">
              <a:lnSpc>
                <a:spcPct val="100000"/>
              </a:lnSpc>
              <a:spcBef>
                <a:spcPts val="0"/>
              </a:spcBef>
              <a:defRPr sz="587">
                <a:uFill>
                  <a:solidFill>
                    <a:srgbClr val="0000FF"/>
                  </a:solidFill>
                </a:uFill>
                <a:latin typeface="Menlo"/>
                <a:ea typeface="Menlo"/>
                <a:cs typeface="Menlo"/>
                <a:sym typeface="Menlo"/>
              </a:defRPr>
            </a:pPr>
            <a:r>
              <a:t>    - ['</a:t>
            </a:r>
            <a:r>
              <a:rPr u="sng">
                <a:solidFill>
                  <a:srgbClr val="0000FF"/>
                </a:solidFill>
                <a:hlinkClick r:id="rId6" invalidUrl="" action="" tgtFrame="" tooltip="" history="1" highlightClick="0" endSnd="0"/>
              </a:rPr>
              <a:t>http://www.w3.org/2000/01/rdf-schema#label</a:t>
            </a:r>
            <a:r>
              <a:t>', $(image)]</a:t>
            </a:r>
          </a:p>
          <a:p>
            <a:pPr defTabSz="153619">
              <a:lnSpc>
                <a:spcPct val="100000"/>
              </a:lnSpc>
              <a:spcBef>
                <a:spcPts val="0"/>
              </a:spcBef>
              <a:defRPr sz="587">
                <a:uFill>
                  <a:solidFill>
                    <a:srgbClr val="0000FF"/>
                  </a:solidFill>
                </a:uFill>
                <a:latin typeface="Menlo"/>
                <a:ea typeface="Menlo"/>
                <a:cs typeface="Menlo"/>
                <a:sym typeface="Menlo"/>
              </a:defRPr>
            </a:pPr>
            <a:r>
              <a:t>    - ['</a:t>
            </a:r>
            <a:r>
              <a:rPr u="sng">
                <a:solidFill>
                  <a:srgbClr val="0000FF"/>
                </a:solidFill>
                <a:hlinkClick r:id="rId7" invalidUrl="" action="" tgtFrame="" tooltip="" history="1" highlightClick="0" endSnd="0"/>
              </a:rPr>
              <a:t>http://schema.org/image</a:t>
            </a:r>
            <a:r>
              <a:t>', $(image)]</a:t>
            </a:r>
          </a:p>
          <a:p>
            <a:pPr defTabSz="153619">
              <a:lnSpc>
                <a:spcPct val="100000"/>
              </a:lnSpc>
              <a:spcBef>
                <a:spcPts val="0"/>
              </a:spcBef>
              <a:defRPr sz="587">
                <a:latin typeface="Menlo"/>
                <a:ea typeface="Menlo"/>
                <a:cs typeface="Menlo"/>
                <a:sym typeface="Menlo"/>
              </a:defRPr>
            </a:pPr>
            <a:r>
              <a:t>    source: dataset-source</a:t>
            </a:r>
          </a:p>
          <a:p>
            <a:pPr defTabSz="153619">
              <a:lnSpc>
                <a:spcPct val="100000"/>
              </a:lnSpc>
              <a:spcBef>
                <a:spcPts val="0"/>
              </a:spcBef>
              <a:defRPr sz="587">
                <a:uFill>
                  <a:solidFill>
                    <a:srgbClr val="0000FF"/>
                  </a:solidFill>
                </a:uFill>
                <a:latin typeface="Menlo"/>
                <a:ea typeface="Menlo"/>
                <a:cs typeface="Menlo"/>
                <a:sym typeface="Menlo"/>
              </a:defRPr>
            </a:pPr>
            <a:r>
              <a:t>    subject: </a:t>
            </a:r>
            <a:r>
              <a:rPr u="sng">
                <a:solidFill>
                  <a:srgbClr val="0000FF"/>
                </a:solidFill>
                <a:hlinkClick r:id="rId8" invalidUrl="" action="" tgtFrame="" tooltip="" history="1" highlightClick="0" endSnd="0"/>
              </a:rPr>
              <a:t>https://data.opendatasoft.com/ld/resources/roman-emperors@public/Image/$(image)</a:t>
            </a:r>
          </a:p>
          <a:p>
            <a:pPr defTabSz="153619">
              <a:lnSpc>
                <a:spcPct val="100000"/>
              </a:lnSpc>
              <a:spcBef>
                <a:spcPts val="0"/>
              </a:spcBef>
              <a:defRPr sz="587">
                <a:latin typeface="Menlo"/>
                <a:ea typeface="Menlo"/>
                <a:cs typeface="Menlo"/>
                <a:sym typeface="Menlo"/>
              </a:defRPr>
            </a:pPr>
            <a:r>
              <a:t>  Person-name:</a:t>
            </a:r>
          </a:p>
          <a:p>
            <a:pPr defTabSz="153619">
              <a:lnSpc>
                <a:spcPct val="100000"/>
              </a:lnSpc>
              <a:spcBef>
                <a:spcPts val="0"/>
              </a:spcBef>
              <a:defRPr sz="587">
                <a:latin typeface="Menlo"/>
                <a:ea typeface="Menlo"/>
                <a:cs typeface="Menlo"/>
                <a:sym typeface="Menlo"/>
              </a:defRPr>
            </a:pPr>
            <a:r>
              <a:t>    predicateobjects:</a:t>
            </a:r>
          </a:p>
          <a:p>
            <a:pPr defTabSz="153619">
              <a:lnSpc>
                <a:spcPct val="100000"/>
              </a:lnSpc>
              <a:spcBef>
                <a:spcPts val="0"/>
              </a:spcBef>
              <a:defRPr sz="587">
                <a:uFill>
                  <a:solidFill>
                    <a:srgbClr val="0000FF"/>
                  </a:solidFill>
                </a:uFill>
                <a:latin typeface="Menlo"/>
                <a:ea typeface="Menlo"/>
                <a:cs typeface="Menlo"/>
                <a:sym typeface="Menlo"/>
              </a:defRPr>
            </a:pPr>
            <a:r>
              <a:t>    - [a, '</a:t>
            </a:r>
            <a:r>
              <a:rPr u="sng">
                <a:solidFill>
                  <a:srgbClr val="0000FF"/>
                </a:solidFill>
                <a:hlinkClick r:id="rId9" invalidUrl="" action="" tgtFrame="" tooltip="" history="1" highlightClick="0" endSnd="0"/>
              </a:rPr>
              <a:t>http://schema.org/Person'</a:t>
            </a:r>
            <a:r>
              <a:t>]</a:t>
            </a:r>
          </a:p>
          <a:p>
            <a:pPr defTabSz="153619">
              <a:lnSpc>
                <a:spcPct val="100000"/>
              </a:lnSpc>
              <a:spcBef>
                <a:spcPts val="0"/>
              </a:spcBef>
              <a:defRPr sz="587">
                <a:uFill>
                  <a:solidFill>
                    <a:srgbClr val="0000FF"/>
                  </a:solidFill>
                </a:uFill>
                <a:latin typeface="Menlo"/>
                <a:ea typeface="Menlo"/>
                <a:cs typeface="Menlo"/>
                <a:sym typeface="Menlo"/>
              </a:defRPr>
            </a:pPr>
            <a:r>
              <a:t>    - [a, '</a:t>
            </a:r>
            <a:r>
              <a:rPr u="sng">
                <a:solidFill>
                  <a:srgbClr val="0000FF"/>
                </a:solidFill>
                <a:hlinkClick r:id="rId10" invalidUrl="" action="" tgtFrame="" tooltip="" history="1" highlightClick="0" endSnd="0"/>
              </a:rPr>
              <a:t>http://www.w3.org/2000/10/swap/pim/contact#Person'</a:t>
            </a:r>
            <a:r>
              <a:t>]</a:t>
            </a:r>
          </a:p>
          <a:p>
            <a:pPr defTabSz="153619">
              <a:lnSpc>
                <a:spcPct val="100000"/>
              </a:lnSpc>
              <a:spcBef>
                <a:spcPts val="0"/>
              </a:spcBef>
              <a:defRPr sz="587">
                <a:uFill>
                  <a:solidFill>
                    <a:srgbClr val="0000FF"/>
                  </a:solidFill>
                </a:uFill>
                <a:latin typeface="Menlo"/>
                <a:ea typeface="Menlo"/>
                <a:cs typeface="Menlo"/>
                <a:sym typeface="Menlo"/>
              </a:defRPr>
            </a:pPr>
            <a:r>
              <a:t>    - [a, '</a:t>
            </a:r>
            <a:r>
              <a:rPr u="sng">
                <a:solidFill>
                  <a:srgbClr val="0000FF"/>
                </a:solidFill>
                <a:hlinkClick r:id="rId11" invalidUrl="" action="" tgtFrame="" tooltip="" history="1" highlightClick="0" endSnd="0"/>
              </a:rPr>
              <a:t>http://xmlns.com/foaf/0.1/Person'</a:t>
            </a:r>
            <a:r>
              <a:t>]</a:t>
            </a:r>
          </a:p>
          <a:p>
            <a:pPr defTabSz="153619">
              <a:lnSpc>
                <a:spcPct val="100000"/>
              </a:lnSpc>
              <a:spcBef>
                <a:spcPts val="0"/>
              </a:spcBef>
              <a:defRPr sz="587">
                <a:uFill>
                  <a:solidFill>
                    <a:srgbClr val="0000FF"/>
                  </a:solidFill>
                </a:uFill>
                <a:latin typeface="Menlo"/>
                <a:ea typeface="Menlo"/>
                <a:cs typeface="Menlo"/>
                <a:sym typeface="Menlo"/>
              </a:defRPr>
            </a:pPr>
            <a:r>
              <a:t>    - [a, '</a:t>
            </a:r>
            <a:r>
              <a:rPr u="sng">
                <a:solidFill>
                  <a:srgbClr val="0000FF"/>
                </a:solidFill>
                <a:hlinkClick r:id="rId12" invalidUrl="" action="" tgtFrame="" tooltip="" history="1" highlightClick="0" endSnd="0"/>
              </a:rPr>
              <a:t>http://purl.org/dc/terms/Agent'</a:t>
            </a:r>
            <a:r>
              <a:t>]</a:t>
            </a:r>
          </a:p>
          <a:p>
            <a:pPr defTabSz="153619">
              <a:lnSpc>
                <a:spcPct val="100000"/>
              </a:lnSpc>
              <a:spcBef>
                <a:spcPts val="0"/>
              </a:spcBef>
              <a:defRPr sz="587">
                <a:uFill>
                  <a:solidFill>
                    <a:srgbClr val="0000FF"/>
                  </a:solidFill>
                </a:uFill>
                <a:latin typeface="Menlo"/>
                <a:ea typeface="Menlo"/>
                <a:cs typeface="Menlo"/>
                <a:sym typeface="Menlo"/>
              </a:defRPr>
            </a:pPr>
            <a:r>
              <a:t>    - [a, '</a:t>
            </a:r>
            <a:r>
              <a:rPr u="sng">
                <a:solidFill>
                  <a:srgbClr val="0000FF"/>
                </a:solidFill>
                <a:hlinkClick r:id="rId13" invalidUrl="" action="" tgtFrame="" tooltip="" history="1" highlightClick="0" endSnd="0"/>
              </a:rPr>
              <a:t>http://purl.org/goodrelations/v1#BusinessEntity'</a:t>
            </a:r>
            <a:r>
              <a:t>]</a:t>
            </a:r>
          </a:p>
          <a:p>
            <a:pPr defTabSz="153619">
              <a:lnSpc>
                <a:spcPct val="100000"/>
              </a:lnSpc>
              <a:spcBef>
                <a:spcPts val="0"/>
              </a:spcBef>
              <a:defRPr sz="587">
                <a:uFill>
                  <a:solidFill>
                    <a:srgbClr val="0000FF"/>
                  </a:solidFill>
                </a:uFill>
                <a:latin typeface="Menlo"/>
                <a:ea typeface="Menlo"/>
                <a:cs typeface="Menlo"/>
                <a:sym typeface="Menlo"/>
              </a:defRPr>
            </a:pPr>
            <a:r>
              <a:t>    - [a, '</a:t>
            </a:r>
            <a:r>
              <a:rPr u="sng">
                <a:solidFill>
                  <a:srgbClr val="0000FF"/>
                </a:solidFill>
                <a:hlinkClick r:id="rId14" invalidUrl="" action="" tgtFrame="" tooltip="" history="1" highlightClick="0" endSnd="0"/>
              </a:rPr>
              <a:t>http://rhizomik.net/ontologies/copyrightonto.owl#LegalPerson'</a:t>
            </a:r>
            <a:r>
              <a:t>]</a:t>
            </a:r>
          </a:p>
          <a:p>
            <a:pPr defTabSz="153619">
              <a:lnSpc>
                <a:spcPct val="100000"/>
              </a:lnSpc>
              <a:spcBef>
                <a:spcPts val="0"/>
              </a:spcBef>
              <a:defRPr sz="587">
                <a:uFill>
                  <a:solidFill>
                    <a:srgbClr val="0000FF"/>
                  </a:solidFill>
                </a:uFill>
                <a:latin typeface="Menlo"/>
                <a:ea typeface="Menlo"/>
                <a:cs typeface="Menlo"/>
                <a:sym typeface="Menlo"/>
              </a:defRPr>
            </a:pPr>
            <a:r>
              <a:t>    - [a, '</a:t>
            </a:r>
            <a:r>
              <a:rPr u="sng">
                <a:solidFill>
                  <a:srgbClr val="0000FF"/>
                </a:solidFill>
                <a:hlinkClick r:id="rId15" invalidUrl="" action="" tgtFrame="" tooltip="" history="1" highlightClick="0" endSnd="0"/>
              </a:rPr>
              <a:t>http://schema.org/Thing'</a:t>
            </a:r>
            <a:r>
              <a:t>]</a:t>
            </a:r>
          </a:p>
          <a:p>
            <a:pPr defTabSz="153619">
              <a:lnSpc>
                <a:spcPct val="100000"/>
              </a:lnSpc>
              <a:spcBef>
                <a:spcPts val="0"/>
              </a:spcBef>
              <a:defRPr sz="587">
                <a:uFill>
                  <a:solidFill>
                    <a:srgbClr val="0000FF"/>
                  </a:solidFill>
                </a:uFill>
                <a:latin typeface="Menlo"/>
                <a:ea typeface="Menlo"/>
                <a:cs typeface="Menlo"/>
                <a:sym typeface="Menlo"/>
              </a:defRPr>
            </a:pPr>
            <a:r>
              <a:t>    - [a, '</a:t>
            </a:r>
            <a:r>
              <a:rPr u="sng">
                <a:solidFill>
                  <a:srgbClr val="0000FF"/>
                </a:solidFill>
                <a:hlinkClick r:id="rId16" invalidUrl="" action="" tgtFrame="" tooltip="" history="1" highlightClick="0" endSnd="0"/>
              </a:rPr>
              <a:t>http://www.w3.org/2003/01/geo/wgs84_pos#SpatialThing'</a:t>
            </a:r>
            <a:r>
              <a:t>]</a:t>
            </a:r>
          </a:p>
          <a:p>
            <a:pPr defTabSz="153619">
              <a:lnSpc>
                <a:spcPct val="100000"/>
              </a:lnSpc>
              <a:spcBef>
                <a:spcPts val="0"/>
              </a:spcBef>
              <a:defRPr sz="587">
                <a:uFill>
                  <a:solidFill>
                    <a:srgbClr val="0000FF"/>
                  </a:solidFill>
                </a:uFill>
                <a:latin typeface="Menlo"/>
                <a:ea typeface="Menlo"/>
                <a:cs typeface="Menlo"/>
                <a:sym typeface="Menlo"/>
              </a:defRPr>
            </a:pPr>
            <a:r>
              <a:t>    - [a, '</a:t>
            </a:r>
            <a:r>
              <a:rPr u="sng">
                <a:solidFill>
                  <a:srgbClr val="0000FF"/>
                </a:solidFill>
                <a:hlinkClick r:id="rId17" invalidUrl="" action="" tgtFrame="" tooltip="" history="1" highlightClick="0" endSnd="0"/>
              </a:rPr>
              <a:t>http://xmlns.com/foaf/0.1/Agent'</a:t>
            </a:r>
            <a:r>
              <a:t>]</a:t>
            </a:r>
          </a:p>
          <a:p>
            <a:pPr defTabSz="153619">
              <a:lnSpc>
                <a:spcPct val="100000"/>
              </a:lnSpc>
              <a:spcBef>
                <a:spcPts val="0"/>
              </a:spcBef>
              <a:defRPr sz="587">
                <a:uFill>
                  <a:solidFill>
                    <a:srgbClr val="0000FF"/>
                  </a:solidFill>
                </a:uFill>
                <a:latin typeface="Menlo"/>
                <a:ea typeface="Menlo"/>
                <a:cs typeface="Menlo"/>
                <a:sym typeface="Menlo"/>
              </a:defRPr>
            </a:pPr>
            <a:r>
              <a:t>    - ['</a:t>
            </a:r>
            <a:r>
              <a:rPr u="sng">
                <a:solidFill>
                  <a:srgbClr val="0000FF"/>
                </a:solidFill>
                <a:hlinkClick r:id="rId6" invalidUrl="" action="" tgtFrame="" tooltip="" history="1" highlightClick="0" endSnd="0"/>
              </a:rPr>
              <a:t>http://www.w3.org/2000/01/rdf-schema#label</a:t>
            </a:r>
            <a:r>
              <a:t>', $(name)]</a:t>
            </a:r>
          </a:p>
          <a:p>
            <a:pPr defTabSz="153619">
              <a:lnSpc>
                <a:spcPct val="100000"/>
              </a:lnSpc>
              <a:spcBef>
                <a:spcPts val="0"/>
              </a:spcBef>
              <a:defRPr sz="587">
                <a:latin typeface="Menlo"/>
                <a:ea typeface="Menlo"/>
                <a:cs typeface="Menlo"/>
                <a:sym typeface="Menlo"/>
              </a:defRPr>
            </a:pPr>
            <a:r>
              <a:t>    source: dataset-source</a:t>
            </a:r>
          </a:p>
          <a:p>
            <a:pPr defTabSz="153619">
              <a:lnSpc>
                <a:spcPct val="100000"/>
              </a:lnSpc>
              <a:spcBef>
                <a:spcPts val="0"/>
              </a:spcBef>
              <a:defRPr sz="587">
                <a:uFill>
                  <a:solidFill>
                    <a:srgbClr val="0000FF"/>
                  </a:solidFill>
                </a:uFill>
                <a:latin typeface="Menlo"/>
                <a:ea typeface="Menlo"/>
                <a:cs typeface="Menlo"/>
                <a:sym typeface="Menlo"/>
              </a:defRPr>
            </a:pPr>
            <a:r>
              <a:t>    subject: </a:t>
            </a:r>
            <a:r>
              <a:rPr u="sng">
                <a:solidFill>
                  <a:srgbClr val="0000FF"/>
                </a:solidFill>
                <a:hlinkClick r:id="rId18" invalidUrl="" action="" tgtFrame="" tooltip="" history="1" highlightClick="0" endSnd="0"/>
              </a:rPr>
              <a:t>https://data.opendatasoft.com/ld/resources/roman-emperors@public/Person/$(name)</a:t>
            </a:r>
          </a:p>
          <a:p>
            <a:pPr defTabSz="153619">
              <a:lnSpc>
                <a:spcPct val="100000"/>
              </a:lnSpc>
              <a:spcBef>
                <a:spcPts val="0"/>
              </a:spcBef>
              <a:defRPr sz="587">
                <a:latin typeface="Menlo"/>
                <a:ea typeface="Menlo"/>
                <a:cs typeface="Menlo"/>
                <a:sym typeface="Menlo"/>
              </a:defRPr>
            </a:pPr>
            <a:r>
              <a:t>  Place-birth_cty:</a:t>
            </a:r>
          </a:p>
          <a:p>
            <a:pPr defTabSz="153619">
              <a:lnSpc>
                <a:spcPct val="100000"/>
              </a:lnSpc>
              <a:spcBef>
                <a:spcPts val="0"/>
              </a:spcBef>
              <a:defRPr sz="587">
                <a:latin typeface="Menlo"/>
                <a:ea typeface="Menlo"/>
                <a:cs typeface="Menlo"/>
                <a:sym typeface="Menlo"/>
              </a:defRPr>
            </a:pPr>
            <a:r>
              <a:t>    predicateobjects:</a:t>
            </a:r>
          </a:p>
          <a:p>
            <a:pPr defTabSz="153619">
              <a:lnSpc>
                <a:spcPct val="100000"/>
              </a:lnSpc>
              <a:spcBef>
                <a:spcPts val="0"/>
              </a:spcBef>
              <a:defRPr sz="587">
                <a:uFill>
                  <a:solidFill>
                    <a:srgbClr val="0000FF"/>
                  </a:solidFill>
                </a:uFill>
                <a:latin typeface="Menlo"/>
                <a:ea typeface="Menlo"/>
                <a:cs typeface="Menlo"/>
                <a:sym typeface="Menlo"/>
              </a:defRPr>
            </a:pPr>
            <a:r>
              <a:t>    - [a, '</a:t>
            </a:r>
            <a:r>
              <a:rPr u="sng">
                <a:solidFill>
                  <a:srgbClr val="0000FF"/>
                </a:solidFill>
                <a:hlinkClick r:id="rId19" invalidUrl="" action="" tgtFrame="" tooltip="" history="1" highlightClick="0" endSnd="0"/>
              </a:rPr>
              <a:t>http://schema.org/Place'</a:t>
            </a:r>
            <a:r>
              <a:t>]</a:t>
            </a:r>
          </a:p>
          <a:p>
            <a:pPr defTabSz="153619">
              <a:lnSpc>
                <a:spcPct val="100000"/>
              </a:lnSpc>
              <a:spcBef>
                <a:spcPts val="0"/>
              </a:spcBef>
              <a:defRPr sz="587">
                <a:uFill>
                  <a:solidFill>
                    <a:srgbClr val="0000FF"/>
                  </a:solidFill>
                </a:uFill>
                <a:latin typeface="Menlo"/>
                <a:ea typeface="Menlo"/>
                <a:cs typeface="Menlo"/>
                <a:sym typeface="Menlo"/>
              </a:defRPr>
            </a:pPr>
            <a:r>
              <a:t>    - [a, '</a:t>
            </a:r>
            <a:r>
              <a:rPr u="sng">
                <a:solidFill>
                  <a:srgbClr val="0000FF"/>
                </a:solidFill>
                <a:hlinkClick r:id="rId20" invalidUrl="" action="" tgtFrame="" tooltip="" history="1" highlightClick="0" endSnd="0"/>
              </a:rPr>
              <a:t>http://purl.org/goodrelations/v1#Location'</a:t>
            </a:r>
            <a:r>
              <a:t>]</a:t>
            </a:r>
          </a:p>
          <a:p>
            <a:pPr defTabSz="153619">
              <a:lnSpc>
                <a:spcPct val="100000"/>
              </a:lnSpc>
              <a:spcBef>
                <a:spcPts val="0"/>
              </a:spcBef>
              <a:defRPr sz="587">
                <a:uFill>
                  <a:solidFill>
                    <a:srgbClr val="0000FF"/>
                  </a:solidFill>
                </a:uFill>
                <a:latin typeface="Menlo"/>
                <a:ea typeface="Menlo"/>
                <a:cs typeface="Menlo"/>
                <a:sym typeface="Menlo"/>
              </a:defRPr>
            </a:pPr>
            <a:r>
              <a:t>    - [a, '</a:t>
            </a:r>
            <a:r>
              <a:rPr u="sng">
                <a:solidFill>
                  <a:srgbClr val="0000FF"/>
                </a:solidFill>
                <a:hlinkClick r:id="rId21" invalidUrl="" action="" tgtFrame="" tooltip="" history="1" highlightClick="0" endSnd="0"/>
              </a:rPr>
              <a:t>http://rdfs.co/juso/SpatialThing'</a:t>
            </a:r>
            <a:r>
              <a:t>]</a:t>
            </a:r>
          </a:p>
          <a:p>
            <a:pPr defTabSz="153619">
              <a:lnSpc>
                <a:spcPct val="100000"/>
              </a:lnSpc>
              <a:spcBef>
                <a:spcPts val="0"/>
              </a:spcBef>
              <a:defRPr sz="587">
                <a:uFill>
                  <a:solidFill>
                    <a:srgbClr val="0000FF"/>
                  </a:solidFill>
                </a:uFill>
                <a:latin typeface="Menlo"/>
                <a:ea typeface="Menlo"/>
                <a:cs typeface="Menlo"/>
                <a:sym typeface="Menlo"/>
              </a:defRPr>
            </a:pPr>
            <a:r>
              <a:t>    - [a, '</a:t>
            </a:r>
            <a:r>
              <a:rPr u="sng">
                <a:solidFill>
                  <a:srgbClr val="0000FF"/>
                </a:solidFill>
                <a:hlinkClick r:id="rId15" invalidUrl="" action="" tgtFrame="" tooltip="" history="1" highlightClick="0" endSnd="0"/>
              </a:rPr>
              <a:t>http://schema.org/Thing'</a:t>
            </a:r>
            <a:r>
              <a:t>]</a:t>
            </a:r>
          </a:p>
          <a:p>
            <a:pPr defTabSz="153619">
              <a:lnSpc>
                <a:spcPct val="100000"/>
              </a:lnSpc>
              <a:spcBef>
                <a:spcPts val="0"/>
              </a:spcBef>
              <a:defRPr sz="587">
                <a:uFill>
                  <a:solidFill>
                    <a:srgbClr val="0000FF"/>
                  </a:solidFill>
                </a:uFill>
                <a:latin typeface="Menlo"/>
                <a:ea typeface="Menlo"/>
                <a:cs typeface="Menlo"/>
                <a:sym typeface="Menlo"/>
              </a:defRPr>
            </a:pPr>
            <a:r>
              <a:t>    - ['</a:t>
            </a:r>
            <a:r>
              <a:rPr u="sng">
                <a:solidFill>
                  <a:srgbClr val="0000FF"/>
                </a:solidFill>
                <a:hlinkClick r:id="rId6" invalidUrl="" action="" tgtFrame="" tooltip="" history="1" highlightClick="0" endSnd="0"/>
              </a:rPr>
              <a:t>http://www.w3.org/2000/01/rdf-schema#label</a:t>
            </a:r>
            <a:r>
              <a:t>', $(birth_cty)]</a:t>
            </a:r>
          </a:p>
          <a:p>
            <a:pPr defTabSz="153619">
              <a:lnSpc>
                <a:spcPct val="100000"/>
              </a:lnSpc>
              <a:spcBef>
                <a:spcPts val="0"/>
              </a:spcBef>
              <a:defRPr sz="587">
                <a:uFill>
                  <a:solidFill>
                    <a:srgbClr val="0000FF"/>
                  </a:solidFill>
                </a:uFill>
                <a:latin typeface="Menlo"/>
                <a:ea typeface="Menlo"/>
                <a:cs typeface="Menlo"/>
                <a:sym typeface="Menlo"/>
              </a:defRPr>
            </a:pPr>
            <a:r>
              <a:t>    - ['</a:t>
            </a:r>
            <a:r>
              <a:rPr u="sng">
                <a:solidFill>
                  <a:srgbClr val="0000FF"/>
                </a:solidFill>
                <a:hlinkClick r:id="rId22" invalidUrl="" action="" tgtFrame="" tooltip="" history="1" highlightClick="0" endSnd="0"/>
              </a:rPr>
              <a:t>http://dbpedia.org/ontology/era</a:t>
            </a:r>
            <a:r>
              <a:t>', $(era)]</a:t>
            </a:r>
          </a:p>
          <a:p>
            <a:pPr defTabSz="153619">
              <a:lnSpc>
                <a:spcPct val="100000"/>
              </a:lnSpc>
              <a:spcBef>
                <a:spcPts val="0"/>
              </a:spcBef>
              <a:defRPr sz="587">
                <a:uFill>
                  <a:solidFill>
                    <a:srgbClr val="0000FF"/>
                  </a:solidFill>
                </a:uFill>
                <a:latin typeface="Menlo"/>
                <a:ea typeface="Menlo"/>
                <a:cs typeface="Menlo"/>
                <a:sym typeface="Menlo"/>
              </a:defRPr>
            </a:pPr>
            <a:r>
              <a:t>    - ['</a:t>
            </a:r>
            <a:r>
              <a:rPr u="sng">
                <a:solidFill>
                  <a:srgbClr val="0000FF"/>
                </a:solidFill>
                <a:hlinkClick r:id="rId23" invalidUrl="" action="" tgtFrame="" tooltip="" history="1" highlightClick="0" endSnd="0"/>
              </a:rPr>
              <a:t>http://www.ontologydesignpatterns.org/ont/dul/DUL.owl#isDescribedBy</a:t>
            </a:r>
            <a:r>
              <a:t>', $(era)]</a:t>
            </a:r>
          </a:p>
          <a:p>
            <a:pPr defTabSz="153619">
              <a:lnSpc>
                <a:spcPct val="100000"/>
              </a:lnSpc>
              <a:spcBef>
                <a:spcPts val="0"/>
              </a:spcBef>
              <a:defRPr sz="587">
                <a:uFill>
                  <a:solidFill>
                    <a:srgbClr val="0000FF"/>
                  </a:solidFill>
                </a:uFill>
                <a:latin typeface="Menlo"/>
                <a:ea typeface="Menlo"/>
                <a:cs typeface="Menlo"/>
                <a:sym typeface="Menlo"/>
              </a:defRPr>
            </a:pPr>
            <a:r>
              <a:t>    - ['</a:t>
            </a:r>
            <a:r>
              <a:rPr u="sng">
                <a:solidFill>
                  <a:srgbClr val="0000FF"/>
                </a:solidFill>
                <a:hlinkClick r:id="rId24" invalidUrl="" action="" tgtFrame="" tooltip="" history="1" highlightClick="0" endSnd="0"/>
              </a:rPr>
              <a:t>http://dbpedia.org/ontology/birthDate</a:t>
            </a:r>
            <a:r>
              <a:t>', $(birth), '</a:t>
            </a:r>
            <a:r>
              <a:rPr u="sng">
                <a:solidFill>
                  <a:srgbClr val="0000FF"/>
                </a:solidFill>
                <a:hlinkClick r:id="rId25" invalidUrl="" action="" tgtFrame="" tooltip="" history="1" highlightClick="0" endSnd="0"/>
              </a:rPr>
              <a:t>http://www.w3.org/2001/XMLSchema#datetime'</a:t>
            </a:r>
            <a:r>
              <a:t>]</a:t>
            </a:r>
          </a:p>
          <a:p>
            <a:pPr defTabSz="153619">
              <a:lnSpc>
                <a:spcPct val="100000"/>
              </a:lnSpc>
              <a:spcBef>
                <a:spcPts val="0"/>
              </a:spcBef>
              <a:defRPr sz="587">
                <a:latin typeface="Menlo"/>
                <a:ea typeface="Menlo"/>
                <a:cs typeface="Menlo"/>
                <a:sym typeface="Menlo"/>
              </a:defRPr>
            </a:pPr>
            <a:r>
              <a:t>    source: dataset-source</a:t>
            </a:r>
          </a:p>
          <a:p>
            <a:pPr defTabSz="153619">
              <a:lnSpc>
                <a:spcPct val="100000"/>
              </a:lnSpc>
              <a:spcBef>
                <a:spcPts val="0"/>
              </a:spcBef>
              <a:defRPr sz="587">
                <a:uFill>
                  <a:solidFill>
                    <a:srgbClr val="0000FF"/>
                  </a:solidFill>
                </a:uFill>
                <a:latin typeface="Menlo"/>
                <a:ea typeface="Menlo"/>
                <a:cs typeface="Menlo"/>
                <a:sym typeface="Menlo"/>
              </a:defRPr>
            </a:pPr>
            <a:r>
              <a:t>    subject: </a:t>
            </a:r>
            <a:r>
              <a:rPr u="sng">
                <a:solidFill>
                  <a:srgbClr val="0000FF"/>
                </a:solidFill>
                <a:hlinkClick r:id="rId26" invalidUrl="" action="" tgtFrame="" tooltip="" history="1" highlightClick="0" endSnd="0"/>
              </a:rPr>
              <a:t>https://data.opendatasoft.com/ld/resources/roman-emperors@public/Place/$(birth_cty)</a:t>
            </a:r>
          </a:p>
          <a:p>
            <a:pPr defTabSz="153619">
              <a:lnSpc>
                <a:spcPct val="100000"/>
              </a:lnSpc>
              <a:spcBef>
                <a:spcPts val="0"/>
              </a:spcBef>
              <a:defRPr sz="587">
                <a:latin typeface="Menlo"/>
                <a:ea typeface="Menlo"/>
                <a:cs typeface="Menlo"/>
                <a:sym typeface="Menlo"/>
              </a:defRPr>
            </a:pPr>
            <a:r>
              <a:t>  Place-birth_prv:</a:t>
            </a:r>
          </a:p>
          <a:p>
            <a:pPr defTabSz="153619">
              <a:lnSpc>
                <a:spcPct val="100000"/>
              </a:lnSpc>
              <a:spcBef>
                <a:spcPts val="0"/>
              </a:spcBef>
              <a:defRPr sz="587">
                <a:latin typeface="Menlo"/>
                <a:ea typeface="Menlo"/>
                <a:cs typeface="Menlo"/>
                <a:sym typeface="Menlo"/>
              </a:defRPr>
            </a:pPr>
            <a:r>
              <a:t>    predicateobjects:</a:t>
            </a:r>
          </a:p>
          <a:p>
            <a:pPr defTabSz="153619">
              <a:lnSpc>
                <a:spcPct val="100000"/>
              </a:lnSpc>
              <a:spcBef>
                <a:spcPts val="0"/>
              </a:spcBef>
              <a:defRPr sz="587">
                <a:uFill>
                  <a:solidFill>
                    <a:srgbClr val="0000FF"/>
                  </a:solidFill>
                </a:uFill>
                <a:latin typeface="Menlo"/>
                <a:ea typeface="Menlo"/>
                <a:cs typeface="Menlo"/>
                <a:sym typeface="Menlo"/>
              </a:defRPr>
            </a:pPr>
            <a:r>
              <a:t>    - [a, '</a:t>
            </a:r>
            <a:r>
              <a:rPr u="sng">
                <a:solidFill>
                  <a:srgbClr val="0000FF"/>
                </a:solidFill>
                <a:hlinkClick r:id="rId19" invalidUrl="" action="" tgtFrame="" tooltip="" history="1" highlightClick="0" endSnd="0"/>
              </a:rPr>
              <a:t>http://schema.org/Place'</a:t>
            </a:r>
            <a:r>
              <a:t>]</a:t>
            </a:r>
          </a:p>
          <a:p>
            <a:pPr defTabSz="153619">
              <a:lnSpc>
                <a:spcPct val="100000"/>
              </a:lnSpc>
              <a:spcBef>
                <a:spcPts val="0"/>
              </a:spcBef>
              <a:defRPr sz="587">
                <a:uFill>
                  <a:solidFill>
                    <a:srgbClr val="0000FF"/>
                  </a:solidFill>
                </a:uFill>
                <a:latin typeface="Menlo"/>
                <a:ea typeface="Menlo"/>
                <a:cs typeface="Menlo"/>
                <a:sym typeface="Menlo"/>
              </a:defRPr>
            </a:pPr>
            <a:r>
              <a:t>    - [a, '</a:t>
            </a:r>
            <a:r>
              <a:rPr u="sng">
                <a:solidFill>
                  <a:srgbClr val="0000FF"/>
                </a:solidFill>
                <a:hlinkClick r:id="rId20" invalidUrl="" action="" tgtFrame="" tooltip="" history="1" highlightClick="0" endSnd="0"/>
              </a:rPr>
              <a:t>http://purl.org/goodrelations/v1#Location'</a:t>
            </a:r>
            <a:r>
              <a:t>]</a:t>
            </a:r>
          </a:p>
          <a:p>
            <a:pPr defTabSz="153619">
              <a:lnSpc>
                <a:spcPct val="100000"/>
              </a:lnSpc>
              <a:spcBef>
                <a:spcPts val="0"/>
              </a:spcBef>
              <a:defRPr sz="587">
                <a:uFill>
                  <a:solidFill>
                    <a:srgbClr val="0000FF"/>
                  </a:solidFill>
                </a:uFill>
                <a:latin typeface="Menlo"/>
                <a:ea typeface="Menlo"/>
                <a:cs typeface="Menlo"/>
                <a:sym typeface="Menlo"/>
              </a:defRPr>
            </a:pPr>
            <a:r>
              <a:t>    - [a, '</a:t>
            </a:r>
            <a:r>
              <a:rPr u="sng">
                <a:solidFill>
                  <a:srgbClr val="0000FF"/>
                </a:solidFill>
                <a:hlinkClick r:id="rId21" invalidUrl="" action="" tgtFrame="" tooltip="" history="1" highlightClick="0" endSnd="0"/>
              </a:rPr>
              <a:t>http://rdfs.co/juso/SpatialThing'</a:t>
            </a:r>
            <a:r>
              <a:t>]</a:t>
            </a:r>
          </a:p>
          <a:p>
            <a:pPr defTabSz="153619">
              <a:lnSpc>
                <a:spcPct val="100000"/>
              </a:lnSpc>
              <a:spcBef>
                <a:spcPts val="0"/>
              </a:spcBef>
              <a:defRPr sz="587">
                <a:uFill>
                  <a:solidFill>
                    <a:srgbClr val="0000FF"/>
                  </a:solidFill>
                </a:uFill>
                <a:latin typeface="Menlo"/>
                <a:ea typeface="Menlo"/>
                <a:cs typeface="Menlo"/>
                <a:sym typeface="Menlo"/>
              </a:defRPr>
            </a:pPr>
            <a:r>
              <a:t>    - [a, '</a:t>
            </a:r>
            <a:r>
              <a:rPr u="sng">
                <a:solidFill>
                  <a:srgbClr val="0000FF"/>
                </a:solidFill>
                <a:hlinkClick r:id="rId15" invalidUrl="" action="" tgtFrame="" tooltip="" history="1" highlightClick="0" endSnd="0"/>
              </a:rPr>
              <a:t>http://schema.org/Thing'</a:t>
            </a:r>
            <a:r>
              <a:t>]</a:t>
            </a:r>
          </a:p>
          <a:p>
            <a:pPr defTabSz="153619">
              <a:lnSpc>
                <a:spcPct val="100000"/>
              </a:lnSpc>
              <a:spcBef>
                <a:spcPts val="0"/>
              </a:spcBef>
              <a:defRPr sz="587">
                <a:uFill>
                  <a:solidFill>
                    <a:srgbClr val="0000FF"/>
                  </a:solidFill>
                </a:uFill>
                <a:latin typeface="Menlo"/>
                <a:ea typeface="Menlo"/>
                <a:cs typeface="Menlo"/>
                <a:sym typeface="Menlo"/>
              </a:defRPr>
            </a:pPr>
            <a:r>
              <a:t>    - ['</a:t>
            </a:r>
            <a:r>
              <a:rPr u="sng">
                <a:solidFill>
                  <a:srgbClr val="0000FF"/>
                </a:solidFill>
                <a:hlinkClick r:id="rId6" invalidUrl="" action="" tgtFrame="" tooltip="" history="1" highlightClick="0" endSnd="0"/>
              </a:rPr>
              <a:t>http://www.w3.org/2000/01/rdf-schema#label</a:t>
            </a:r>
            <a:r>
              <a:t>', $(birth_prv)]</a:t>
            </a:r>
          </a:p>
          <a:p>
            <a:pPr defTabSz="153619">
              <a:lnSpc>
                <a:spcPct val="100000"/>
              </a:lnSpc>
              <a:spcBef>
                <a:spcPts val="0"/>
              </a:spcBef>
              <a:defRPr sz="587">
                <a:uFill>
                  <a:solidFill>
                    <a:srgbClr val="0000FF"/>
                  </a:solidFill>
                </a:uFill>
                <a:latin typeface="Menlo"/>
                <a:ea typeface="Menlo"/>
                <a:cs typeface="Menlo"/>
                <a:sym typeface="Menlo"/>
              </a:defRPr>
            </a:pPr>
            <a:r>
              <a:t>    - ['</a:t>
            </a:r>
            <a:r>
              <a:rPr u="sng">
                <a:solidFill>
                  <a:srgbClr val="0000FF"/>
                </a:solidFill>
                <a:hlinkClick r:id="rId27" invalidUrl="" action="" tgtFrame="" tooltip="" history="1" highlightClick="0" endSnd="0"/>
              </a:rPr>
              <a:t>http://dbpedia.org/ontology/deathDate</a:t>
            </a:r>
            <a:r>
              <a:t>', $(death), '</a:t>
            </a:r>
            <a:r>
              <a:rPr u="sng">
                <a:solidFill>
                  <a:srgbClr val="0000FF"/>
                </a:solidFill>
                <a:hlinkClick r:id="rId25" invalidUrl="" action="" tgtFrame="" tooltip="" history="1" highlightClick="0" endSnd="0"/>
              </a:rPr>
              <a:t>http://www.w3.org/2001/XMLSchema#datetime'</a:t>
            </a:r>
            <a:r>
              <a:t>]</a:t>
            </a:r>
          </a:p>
          <a:p>
            <a:pPr defTabSz="153619">
              <a:lnSpc>
                <a:spcPct val="100000"/>
              </a:lnSpc>
              <a:spcBef>
                <a:spcPts val="0"/>
              </a:spcBef>
              <a:defRPr sz="587">
                <a:latin typeface="Menlo"/>
                <a:ea typeface="Menlo"/>
                <a:cs typeface="Menlo"/>
                <a:sym typeface="Menlo"/>
              </a:defRPr>
            </a:pPr>
            <a:r>
              <a:t>    source: dataset-source</a:t>
            </a:r>
          </a:p>
          <a:p>
            <a:pPr defTabSz="153619">
              <a:lnSpc>
                <a:spcPct val="100000"/>
              </a:lnSpc>
              <a:spcBef>
                <a:spcPts val="0"/>
              </a:spcBef>
              <a:defRPr sz="587">
                <a:uFill>
                  <a:solidFill>
                    <a:srgbClr val="0000FF"/>
                  </a:solidFill>
                </a:uFill>
                <a:latin typeface="Menlo"/>
                <a:ea typeface="Menlo"/>
                <a:cs typeface="Menlo"/>
                <a:sym typeface="Menlo"/>
              </a:defRPr>
            </a:pPr>
            <a:r>
              <a:t>    subject: </a:t>
            </a:r>
            <a:r>
              <a:rPr u="sng">
                <a:solidFill>
                  <a:srgbClr val="0000FF"/>
                </a:solidFill>
                <a:hlinkClick r:id="rId28" invalidUrl="" action="" tgtFrame="" tooltip="" history="1" highlightClick="0" endSnd="0"/>
              </a:rPr>
              <a:t>https://data.opendatasoft.com/ld/resources/roman-emperors@public/Place/$(birth_prv)</a:t>
            </a:r>
          </a:p>
        </p:txBody>
      </p:sp>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23" name="NARCIS metadata (example)"/>
          <p:cNvSpPr txBox="1"/>
          <p:nvPr>
            <p:ph type="title"/>
          </p:nvPr>
        </p:nvSpPr>
        <p:spPr>
          <a:xfrm>
            <a:off x="104775" y="152219"/>
            <a:ext cx="8950112" cy="824175"/>
          </a:xfrm>
          <a:prstGeom prst="rect">
            <a:avLst/>
          </a:prstGeom>
        </p:spPr>
        <p:txBody>
          <a:bodyPr/>
          <a:lstStyle/>
          <a:p>
            <a:pPr/>
            <a:r>
              <a:t>NARCIS metadata (example)</a:t>
            </a:r>
          </a:p>
        </p:txBody>
      </p:sp>
      <p:pic>
        <p:nvPicPr>
          <p:cNvPr id="124" name="Screen Shot 2019-05-20 at 2.46.15 PM.png" descr="Screen Shot 2019-05-20 at 2.46.15 PM.png"/>
          <p:cNvPicPr>
            <a:picLocks noChangeAspect="1"/>
          </p:cNvPicPr>
          <p:nvPr/>
        </p:nvPicPr>
        <p:blipFill>
          <a:blip r:embed="rId2">
            <a:extLst/>
          </a:blip>
          <a:stretch>
            <a:fillRect/>
          </a:stretch>
        </p:blipFill>
        <p:spPr>
          <a:xfrm>
            <a:off x="382713" y="1460312"/>
            <a:ext cx="4058456" cy="3124576"/>
          </a:xfrm>
          <a:prstGeom prst="rect">
            <a:avLst/>
          </a:prstGeom>
          <a:ln w="12700">
            <a:miter lim="400000"/>
          </a:ln>
        </p:spPr>
      </p:pic>
      <p:pic>
        <p:nvPicPr>
          <p:cNvPr id="125" name="Screen Shot 2019-05-20 at 2.47.05 PM.png" descr="Screen Shot 2019-05-20 at 2.47.05 PM.png"/>
          <p:cNvPicPr>
            <a:picLocks noChangeAspect="1"/>
          </p:cNvPicPr>
          <p:nvPr/>
        </p:nvPicPr>
        <p:blipFill>
          <a:blip r:embed="rId3">
            <a:extLst/>
          </a:blip>
          <a:stretch>
            <a:fillRect/>
          </a:stretch>
        </p:blipFill>
        <p:spPr>
          <a:xfrm>
            <a:off x="4597732" y="1464080"/>
            <a:ext cx="4058454" cy="3142440"/>
          </a:xfrm>
          <a:prstGeom prst="rect">
            <a:avLst/>
          </a:prstGeom>
          <a:ln w="12700">
            <a:miter lim="400000"/>
          </a:ln>
        </p:spPr>
      </p:pic>
      <p:sp>
        <p:nvSpPr>
          <p:cNvPr id="126" name="No authority linking or controlled vocabularies support, but…"/>
          <p:cNvSpPr txBox="1"/>
          <p:nvPr/>
        </p:nvSpPr>
        <p:spPr>
          <a:xfrm>
            <a:off x="1388640" y="5200703"/>
            <a:ext cx="6382378" cy="358137"/>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a:latin typeface="+mj-lt"/>
                <a:ea typeface="+mj-ea"/>
                <a:cs typeface="+mj-cs"/>
                <a:sym typeface="Calibri"/>
              </a:defRPr>
            </a:lvl1pPr>
          </a:lstStyle>
          <a:p>
            <a:pPr/>
            <a:r>
              <a:t>No authority linking or controlled vocabularies support, but…</a:t>
            </a:r>
          </a:p>
        </p:txBody>
      </p:sp>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28" name="Tracking Provenance information"/>
          <p:cNvSpPr txBox="1"/>
          <p:nvPr>
            <p:ph type="title"/>
          </p:nvPr>
        </p:nvSpPr>
        <p:spPr>
          <a:xfrm>
            <a:off x="104775" y="152219"/>
            <a:ext cx="8950112" cy="824175"/>
          </a:xfrm>
          <a:prstGeom prst="rect">
            <a:avLst/>
          </a:prstGeom>
        </p:spPr>
        <p:txBody>
          <a:bodyPr/>
          <a:lstStyle/>
          <a:p>
            <a:pPr/>
            <a:r>
              <a:t>Tracking Provenance information</a:t>
            </a:r>
          </a:p>
        </p:txBody>
      </p:sp>
      <p:sp>
        <p:nvSpPr>
          <p:cNvPr id="129" name="Body"/>
          <p:cNvSpPr txBox="1"/>
          <p:nvPr>
            <p:ph type="body" idx="1"/>
          </p:nvPr>
        </p:nvSpPr>
        <p:spPr>
          <a:xfrm>
            <a:off x="104775" y="1506537"/>
            <a:ext cx="8563737" cy="4198942"/>
          </a:xfrm>
          <a:prstGeom prst="rect">
            <a:avLst/>
          </a:prstGeom>
        </p:spPr>
        <p:txBody>
          <a:bodyPr/>
          <a:lstStyle/>
          <a:p>
            <a:pPr/>
          </a:p>
        </p:txBody>
      </p:sp>
      <p:pic>
        <p:nvPicPr>
          <p:cNvPr id="130" name="Screen Shot 2018-07-31 at 10.27.39 AM.png" descr="Screen Shot 2018-07-31 at 10.27.39 AM.png"/>
          <p:cNvPicPr>
            <a:picLocks noChangeAspect="1"/>
          </p:cNvPicPr>
          <p:nvPr/>
        </p:nvPicPr>
        <p:blipFill>
          <a:blip r:embed="rId2">
            <a:extLst/>
          </a:blip>
          <a:stretch>
            <a:fillRect/>
          </a:stretch>
        </p:blipFill>
        <p:spPr>
          <a:xfrm>
            <a:off x="0" y="881243"/>
            <a:ext cx="9144000" cy="5095513"/>
          </a:xfrm>
          <a:prstGeom prst="rect">
            <a:avLst/>
          </a:prstGeom>
          <a:ln w="12700">
            <a:miter lim="400000"/>
          </a:ln>
        </p:spPr>
      </p:pic>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32" name="Prov-O example from PARTHENOS project"/>
          <p:cNvSpPr txBox="1"/>
          <p:nvPr>
            <p:ph type="title"/>
          </p:nvPr>
        </p:nvSpPr>
        <p:spPr>
          <a:xfrm>
            <a:off x="104774" y="152219"/>
            <a:ext cx="8950113" cy="824175"/>
          </a:xfrm>
          <a:prstGeom prst="rect">
            <a:avLst/>
          </a:prstGeom>
        </p:spPr>
        <p:txBody>
          <a:bodyPr/>
          <a:lstStyle/>
          <a:p>
            <a:pPr/>
            <a:r>
              <a:t>Prov-O example from PARTHENOS project</a:t>
            </a:r>
          </a:p>
        </p:txBody>
      </p:sp>
      <p:sp>
        <p:nvSpPr>
          <p:cNvPr id="133" name="Body"/>
          <p:cNvSpPr txBox="1"/>
          <p:nvPr>
            <p:ph type="body" idx="1"/>
          </p:nvPr>
        </p:nvSpPr>
        <p:spPr>
          <a:xfrm>
            <a:off x="104775" y="1506537"/>
            <a:ext cx="8563737" cy="4198941"/>
          </a:xfrm>
          <a:prstGeom prst="rect">
            <a:avLst/>
          </a:prstGeom>
        </p:spPr>
        <p:txBody>
          <a:bodyPr/>
          <a:lstStyle/>
          <a:p>
            <a:pPr/>
          </a:p>
        </p:txBody>
      </p:sp>
      <p:pic>
        <p:nvPicPr>
          <p:cNvPr id="134" name="Screen Shot 2018-07-31 at 10.25.51 AM.png" descr="Screen Shot 2018-07-31 at 10.25.51 AM.png"/>
          <p:cNvPicPr>
            <a:picLocks noChangeAspect="1"/>
          </p:cNvPicPr>
          <p:nvPr/>
        </p:nvPicPr>
        <p:blipFill>
          <a:blip r:embed="rId2">
            <a:extLst/>
          </a:blip>
          <a:stretch>
            <a:fillRect/>
          </a:stretch>
        </p:blipFill>
        <p:spPr>
          <a:xfrm>
            <a:off x="185355" y="1310343"/>
            <a:ext cx="8773289" cy="4237313"/>
          </a:xfrm>
          <a:prstGeom prst="rect">
            <a:avLst/>
          </a:prstGeom>
          <a:ln w="12700">
            <a:miter lim="400000"/>
          </a:ln>
        </p:spPr>
      </p:pic>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36" name="Time Machine association"/>
          <p:cNvSpPr txBox="1"/>
          <p:nvPr>
            <p:ph type="title"/>
          </p:nvPr>
        </p:nvSpPr>
        <p:spPr>
          <a:xfrm>
            <a:off x="104775" y="152219"/>
            <a:ext cx="8950112" cy="824175"/>
          </a:xfrm>
          <a:prstGeom prst="rect">
            <a:avLst/>
          </a:prstGeom>
        </p:spPr>
        <p:txBody>
          <a:bodyPr/>
          <a:lstStyle/>
          <a:p>
            <a:pPr/>
            <a:r>
              <a:t>Time Machine association</a:t>
            </a:r>
          </a:p>
        </p:txBody>
      </p:sp>
      <p:sp>
        <p:nvSpPr>
          <p:cNvPr id="137" name="large scale project with 300+ partners…"/>
          <p:cNvSpPr txBox="1"/>
          <p:nvPr/>
        </p:nvSpPr>
        <p:spPr>
          <a:xfrm>
            <a:off x="86482" y="1256030"/>
            <a:ext cx="4444507" cy="2946396"/>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marL="200526" indent="-200526" defTabSz="685800">
              <a:lnSpc>
                <a:spcPct val="90000"/>
              </a:lnSpc>
              <a:spcBef>
                <a:spcPts val="700"/>
              </a:spcBef>
              <a:buSzPct val="100000"/>
              <a:buChar char="•"/>
              <a:defRPr sz="2000">
                <a:latin typeface="Verdana"/>
                <a:ea typeface="Verdana"/>
                <a:cs typeface="Verdana"/>
                <a:sym typeface="Verdana"/>
              </a:defRPr>
            </a:pPr>
            <a:r>
              <a:t>large scale project with 300+ partners</a:t>
            </a:r>
          </a:p>
          <a:p>
            <a:pPr marL="200526" indent="-200526" defTabSz="685800">
              <a:lnSpc>
                <a:spcPct val="90000"/>
              </a:lnSpc>
              <a:spcBef>
                <a:spcPts val="700"/>
              </a:spcBef>
              <a:buSzPct val="100000"/>
              <a:buChar char="•"/>
              <a:defRPr sz="2000">
                <a:latin typeface="Verdana"/>
                <a:ea typeface="Verdana"/>
                <a:cs typeface="Verdana"/>
                <a:sym typeface="Verdana"/>
              </a:defRPr>
            </a:pPr>
            <a:r>
              <a:t>development and support of sustainable networked services</a:t>
            </a:r>
          </a:p>
          <a:p>
            <a:pPr marL="200526" indent="-200526" defTabSz="685800">
              <a:lnSpc>
                <a:spcPct val="90000"/>
              </a:lnSpc>
              <a:spcBef>
                <a:spcPts val="700"/>
              </a:spcBef>
              <a:buSzPct val="100000"/>
              <a:buChar char="•"/>
              <a:defRPr sz="2000">
                <a:latin typeface="Verdana"/>
                <a:ea typeface="Verdana"/>
                <a:cs typeface="Verdana"/>
                <a:sym typeface="Verdana"/>
              </a:defRPr>
            </a:pPr>
            <a:r>
              <a:t>trends watching and tracking of software maturity level</a:t>
            </a:r>
          </a:p>
          <a:p>
            <a:pPr marL="200526" indent="-200526" defTabSz="685800">
              <a:lnSpc>
                <a:spcPct val="90000"/>
              </a:lnSpc>
              <a:spcBef>
                <a:spcPts val="700"/>
              </a:spcBef>
              <a:buSzPct val="100000"/>
              <a:buChar char="•"/>
              <a:defRPr sz="2000">
                <a:latin typeface="Verdana"/>
                <a:ea typeface="Verdana"/>
                <a:cs typeface="Verdana"/>
                <a:sym typeface="Verdana"/>
              </a:defRPr>
            </a:pPr>
            <a:r>
              <a:t>reliable governance model</a:t>
            </a:r>
          </a:p>
          <a:p>
            <a:pPr marL="200526" indent="-200526" defTabSz="685800">
              <a:lnSpc>
                <a:spcPct val="90000"/>
              </a:lnSpc>
              <a:spcBef>
                <a:spcPts val="700"/>
              </a:spcBef>
              <a:buSzPct val="100000"/>
              <a:buChar char="•"/>
              <a:defRPr sz="2000">
                <a:latin typeface="Verdana"/>
                <a:ea typeface="Verdana"/>
                <a:cs typeface="Verdana"/>
                <a:sym typeface="Verdana"/>
              </a:defRPr>
            </a:pPr>
            <a:r>
              <a:t>the foundation for the further innovation!</a:t>
            </a:r>
          </a:p>
        </p:txBody>
      </p:sp>
      <p:pic>
        <p:nvPicPr>
          <p:cNvPr id="138" name="Screen Shot 2019-05-20 at 3.17.54 PM.png" descr="Screen Shot 2019-05-20 at 3.17.54 PM.png"/>
          <p:cNvPicPr>
            <a:picLocks noChangeAspect="1"/>
          </p:cNvPicPr>
          <p:nvPr/>
        </p:nvPicPr>
        <p:blipFill>
          <a:blip r:embed="rId2">
            <a:extLst/>
          </a:blip>
          <a:stretch>
            <a:fillRect/>
          </a:stretch>
        </p:blipFill>
        <p:spPr>
          <a:xfrm>
            <a:off x="4572496" y="1150172"/>
            <a:ext cx="4444504" cy="2297056"/>
          </a:xfrm>
          <a:prstGeom prst="rect">
            <a:avLst/>
          </a:prstGeom>
          <a:ln w="12700">
            <a:miter lim="400000"/>
          </a:ln>
        </p:spPr>
      </p:pic>
      <p:pic>
        <p:nvPicPr>
          <p:cNvPr id="139" name="Screen Shot 2019-05-21 at 6.24.58 AM.png" descr="Screen Shot 2019-05-21 at 6.24.58 AM.png"/>
          <p:cNvPicPr>
            <a:picLocks noChangeAspect="1"/>
          </p:cNvPicPr>
          <p:nvPr/>
        </p:nvPicPr>
        <p:blipFill>
          <a:blip r:embed="rId3">
            <a:extLst/>
          </a:blip>
          <a:stretch>
            <a:fillRect/>
          </a:stretch>
        </p:blipFill>
        <p:spPr>
          <a:xfrm>
            <a:off x="4578994" y="3540423"/>
            <a:ext cx="4444506" cy="2240954"/>
          </a:xfrm>
          <a:prstGeom prst="rect">
            <a:avLst/>
          </a:prstGeom>
          <a:ln w="12700">
            <a:miter lim="400000"/>
          </a:ln>
        </p:spPr>
      </p:pic>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1" name="Conclusion"/>
          <p:cNvSpPr txBox="1"/>
          <p:nvPr>
            <p:ph type="title"/>
          </p:nvPr>
        </p:nvSpPr>
        <p:spPr>
          <a:xfrm>
            <a:off x="104775" y="152219"/>
            <a:ext cx="8950112" cy="824175"/>
          </a:xfrm>
          <a:prstGeom prst="rect">
            <a:avLst/>
          </a:prstGeom>
        </p:spPr>
        <p:txBody>
          <a:bodyPr/>
          <a:lstStyle/>
          <a:p>
            <a:pPr/>
            <a:r>
              <a:t>Conclusion</a:t>
            </a:r>
          </a:p>
        </p:txBody>
      </p:sp>
      <p:sp>
        <p:nvSpPr>
          <p:cNvPr id="142" name="development of large-scale networked services out of research pipelines…"/>
          <p:cNvSpPr txBox="1"/>
          <p:nvPr>
            <p:ph type="body" idx="1"/>
          </p:nvPr>
        </p:nvSpPr>
        <p:spPr>
          <a:xfrm>
            <a:off x="104775" y="1506537"/>
            <a:ext cx="8563737" cy="4198942"/>
          </a:xfrm>
          <a:prstGeom prst="rect">
            <a:avLst/>
          </a:prstGeom>
        </p:spPr>
        <p:txBody>
          <a:bodyPr/>
          <a:lstStyle/>
          <a:p>
            <a:pPr marL="183180" indent="-183180" defTabSz="596644">
              <a:spcBef>
                <a:spcPts val="600"/>
              </a:spcBef>
              <a:buSzPct val="100000"/>
              <a:buChar char="•"/>
              <a:defRPr sz="1800"/>
            </a:pPr>
            <a:r>
              <a:t>development of large-scale networked services out of research pipelines</a:t>
            </a:r>
          </a:p>
          <a:p>
            <a:pPr marL="183180" indent="-183180" defTabSz="596644">
              <a:spcBef>
                <a:spcPts val="600"/>
              </a:spcBef>
              <a:buSzPct val="100000"/>
              <a:buChar char="•"/>
              <a:defRPr sz="1800"/>
            </a:pPr>
            <a:r>
              <a:t>every service should be mature enough, maintainable and follow continuous integration pipeline</a:t>
            </a:r>
          </a:p>
          <a:p>
            <a:pPr marL="183180" indent="-183180" defTabSz="596644">
              <a:spcBef>
                <a:spcPts val="600"/>
              </a:spcBef>
              <a:buSzPct val="100000"/>
              <a:buChar char="•"/>
              <a:defRPr sz="1800"/>
            </a:pPr>
            <a:r>
              <a:t>tracking provenance information for every tool and dataset is the highest priority</a:t>
            </a:r>
          </a:p>
          <a:p>
            <a:pPr marL="183180" indent="-183180" defTabSz="596644">
              <a:spcBef>
                <a:spcPts val="600"/>
              </a:spcBef>
              <a:buSzPct val="100000"/>
              <a:buChar char="•"/>
              <a:defRPr sz="1800"/>
            </a:pPr>
            <a:r>
              <a:t>creation and governance of standardization pipelines based on services providing access to domain specific controlled vocabularies and ontologies</a:t>
            </a:r>
          </a:p>
          <a:p>
            <a:pPr marL="183180" indent="-183180" defTabSz="596644">
              <a:spcBef>
                <a:spcPts val="600"/>
              </a:spcBef>
              <a:buSzPct val="100000"/>
              <a:buChar char="•"/>
              <a:defRPr sz="1800"/>
            </a:pPr>
            <a:r>
              <a:t>providing access to data, metadata and provenance (processes) in the Knowledge Graph</a:t>
            </a:r>
          </a:p>
          <a:p>
            <a:pPr marL="183180" indent="-183180" defTabSz="596644">
              <a:spcBef>
                <a:spcPts val="600"/>
              </a:spcBef>
              <a:buSzPct val="100000"/>
              <a:buChar char="•"/>
              <a:defRPr sz="1800"/>
            </a:pPr>
            <a:r>
              <a:t>further integration of services maintained by different partners and deployed in the Cloud</a:t>
            </a:r>
          </a:p>
        </p:txBody>
      </p:sp>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4" name="Questions?"/>
          <p:cNvSpPr txBox="1"/>
          <p:nvPr>
            <p:ph type="title"/>
          </p:nvPr>
        </p:nvSpPr>
        <p:spPr>
          <a:xfrm>
            <a:off x="104775" y="152219"/>
            <a:ext cx="8950112" cy="824175"/>
          </a:xfrm>
          <a:prstGeom prst="rect">
            <a:avLst/>
          </a:prstGeom>
        </p:spPr>
        <p:txBody>
          <a:bodyPr/>
          <a:lstStyle/>
          <a:p>
            <a:pPr/>
            <a:r>
              <a:t>Questions?</a:t>
            </a:r>
          </a:p>
        </p:txBody>
      </p:sp>
      <p:sp>
        <p:nvSpPr>
          <p:cNvPr id="145" name="Feel free to ask questions!…"/>
          <p:cNvSpPr txBox="1"/>
          <p:nvPr>
            <p:ph type="body" idx="1"/>
          </p:nvPr>
        </p:nvSpPr>
        <p:spPr>
          <a:xfrm>
            <a:off x="104775" y="1506537"/>
            <a:ext cx="8563737" cy="4198942"/>
          </a:xfrm>
          <a:prstGeom prst="rect">
            <a:avLst/>
          </a:prstGeom>
        </p:spPr>
        <p:txBody>
          <a:bodyPr/>
          <a:lstStyle/>
          <a:p>
            <a:pPr/>
            <a:r>
              <a:t>Feel free to ask questions!</a:t>
            </a:r>
          </a:p>
          <a:p>
            <a:pPr/>
            <a:r>
              <a:t>Vyacheslav (Slava) Tykhonov</a:t>
            </a:r>
          </a:p>
          <a:p>
            <a:pPr/>
            <a:r>
              <a:t>e-mail: </a:t>
            </a:r>
            <a:r>
              <a:rPr u="sng">
                <a:solidFill>
                  <a:srgbClr val="0000FF"/>
                </a:solidFill>
                <a:uFill>
                  <a:solidFill>
                    <a:srgbClr val="0000FF"/>
                  </a:solidFill>
                </a:uFill>
                <a:hlinkClick r:id="rId2" invalidUrl="" action="" tgtFrame="" tooltip="" history="1" highlightClick="0" endSnd="0"/>
              </a:rPr>
              <a:t>vyacheslav.tykhonov@dans.knaw.nl</a:t>
            </a:r>
          </a:p>
          <a:p>
            <a:pPr/>
            <a:r>
              <a:t>website: </a:t>
            </a:r>
            <a:r>
              <a:rPr u="sng">
                <a:solidFill>
                  <a:srgbClr val="0000FF"/>
                </a:solidFill>
                <a:uFill>
                  <a:solidFill>
                    <a:srgbClr val="0000FF"/>
                  </a:solidFill>
                </a:uFill>
                <a:hlinkClick r:id="rId3" invalidUrl="" action="" tgtFrame="" tooltip="" history="1" highlightClick="0" endSnd="0"/>
              </a:rPr>
              <a:t>http://dans.knaw.nl</a:t>
            </a:r>
            <a:r>
              <a:t> (DANS-KNAW)</a:t>
            </a: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1" name="DANS-KNAW core services"/>
          <p:cNvSpPr txBox="1"/>
          <p:nvPr>
            <p:ph type="title"/>
          </p:nvPr>
        </p:nvSpPr>
        <p:spPr>
          <a:xfrm>
            <a:off x="104775" y="152219"/>
            <a:ext cx="8950112" cy="824175"/>
          </a:xfrm>
          <a:prstGeom prst="rect">
            <a:avLst/>
          </a:prstGeom>
        </p:spPr>
        <p:txBody>
          <a:bodyPr/>
          <a:lstStyle/>
          <a:p>
            <a:pPr/>
            <a:r>
              <a:t>DANS-KNAW core services</a:t>
            </a:r>
          </a:p>
        </p:txBody>
      </p:sp>
      <p:pic>
        <p:nvPicPr>
          <p:cNvPr id="82" name="Screen Shot 2018-10-28 at 3.26.59 PM.png" descr="Screen Shot 2018-10-28 at 3.26.59 PM.png"/>
          <p:cNvPicPr>
            <a:picLocks noChangeAspect="1"/>
          </p:cNvPicPr>
          <p:nvPr/>
        </p:nvPicPr>
        <p:blipFill>
          <a:blip r:embed="rId2">
            <a:extLst/>
          </a:blip>
          <a:stretch>
            <a:fillRect/>
          </a:stretch>
        </p:blipFill>
        <p:spPr>
          <a:xfrm>
            <a:off x="277523" y="1270187"/>
            <a:ext cx="4122126" cy="2584176"/>
          </a:xfrm>
          <a:prstGeom prst="rect">
            <a:avLst/>
          </a:prstGeom>
          <a:ln w="12700">
            <a:miter lim="400000"/>
          </a:ln>
        </p:spPr>
      </p:pic>
      <p:pic>
        <p:nvPicPr>
          <p:cNvPr id="83" name="Screen Shot 2018-10-28 at 3.27.14 PM.png" descr="Screen Shot 2018-10-28 at 3.27.14 PM.png"/>
          <p:cNvPicPr>
            <a:picLocks noChangeAspect="1"/>
          </p:cNvPicPr>
          <p:nvPr/>
        </p:nvPicPr>
        <p:blipFill>
          <a:blip r:embed="rId3">
            <a:extLst/>
          </a:blip>
          <a:stretch>
            <a:fillRect/>
          </a:stretch>
        </p:blipFill>
        <p:spPr>
          <a:xfrm>
            <a:off x="4520563" y="1251417"/>
            <a:ext cx="4232556" cy="2621715"/>
          </a:xfrm>
          <a:prstGeom prst="rect">
            <a:avLst/>
          </a:prstGeom>
          <a:ln w="12700">
            <a:miter lim="400000"/>
          </a:ln>
        </p:spPr>
      </p:pic>
      <p:pic>
        <p:nvPicPr>
          <p:cNvPr id="84" name="Screen Shot 2018-10-28 at 3.32.25 PM.png" descr="Screen Shot 2018-10-28 at 3.32.25 PM.png"/>
          <p:cNvPicPr>
            <a:picLocks noChangeAspect="1"/>
          </p:cNvPicPr>
          <p:nvPr/>
        </p:nvPicPr>
        <p:blipFill>
          <a:blip r:embed="rId4">
            <a:extLst/>
          </a:blip>
          <a:stretch>
            <a:fillRect/>
          </a:stretch>
        </p:blipFill>
        <p:spPr>
          <a:xfrm>
            <a:off x="1729938" y="3966890"/>
            <a:ext cx="5938124" cy="2072571"/>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6" name="Outline"/>
          <p:cNvSpPr txBox="1"/>
          <p:nvPr>
            <p:ph type="title"/>
          </p:nvPr>
        </p:nvSpPr>
        <p:spPr>
          <a:xfrm>
            <a:off x="104775" y="152219"/>
            <a:ext cx="8950112" cy="824175"/>
          </a:xfrm>
          <a:prstGeom prst="rect">
            <a:avLst/>
          </a:prstGeom>
        </p:spPr>
        <p:txBody>
          <a:bodyPr/>
          <a:lstStyle/>
          <a:p>
            <a:pPr/>
            <a:r>
              <a:t>Outline</a:t>
            </a:r>
          </a:p>
        </p:txBody>
      </p:sp>
      <p:sp>
        <p:nvSpPr>
          <p:cNvPr id="87" name="Standardization process during data deposit and archiving (metadata level created by users)…"/>
          <p:cNvSpPr txBox="1"/>
          <p:nvPr>
            <p:ph type="body" idx="1"/>
          </p:nvPr>
        </p:nvSpPr>
        <p:spPr>
          <a:xfrm>
            <a:off x="104775" y="1506537"/>
            <a:ext cx="8563737" cy="4198942"/>
          </a:xfrm>
          <a:prstGeom prst="rect">
            <a:avLst/>
          </a:prstGeom>
        </p:spPr>
        <p:txBody>
          <a:bodyPr/>
          <a:lstStyle/>
          <a:p>
            <a:pPr marL="189496" indent="-189496" defTabSz="617219">
              <a:spcBef>
                <a:spcPts val="600"/>
              </a:spcBef>
              <a:buSzPct val="100000"/>
              <a:buChar char="•"/>
              <a:defRPr sz="1800"/>
            </a:pPr>
            <a:r>
              <a:t>Standardization process during data deposit and archiving (metadata level created by users)</a:t>
            </a:r>
          </a:p>
          <a:p>
            <a:pPr marL="189496" indent="-189496" defTabSz="617219">
              <a:spcBef>
                <a:spcPts val="600"/>
              </a:spcBef>
              <a:buSzPct val="100000"/>
              <a:buChar char="•"/>
              <a:defRPr sz="1800"/>
            </a:pPr>
            <a:r>
              <a:t>Research data management and harmonization of deposited datasets (file level)</a:t>
            </a:r>
          </a:p>
          <a:p>
            <a:pPr marL="189496" indent="-189496" defTabSz="617219">
              <a:spcBef>
                <a:spcPts val="600"/>
              </a:spcBef>
              <a:buSzPct val="100000"/>
              <a:buChar char="•"/>
              <a:defRPr sz="1800"/>
            </a:pPr>
            <a:r>
              <a:t>Standardization and enrichment of harvested content (metadata level provided by different data providers)</a:t>
            </a:r>
          </a:p>
          <a:p>
            <a:pPr marL="189496" indent="-189496" defTabSz="617219">
              <a:spcBef>
                <a:spcPts val="600"/>
              </a:spcBef>
              <a:buSzPct val="100000"/>
              <a:buChar char="•"/>
              <a:defRPr sz="1800"/>
            </a:pPr>
            <a:r>
              <a:t>Tracking provenance information for data and tools, moving to FAIR</a:t>
            </a:r>
          </a:p>
          <a:p>
            <a:pPr marL="189496" indent="-189496" defTabSz="617219">
              <a:spcBef>
                <a:spcPts val="600"/>
              </a:spcBef>
              <a:buSzPct val="100000"/>
              <a:buChar char="•"/>
              <a:defRPr sz="1800"/>
            </a:pPr>
          </a:p>
          <a:p>
            <a:pPr marL="189496" indent="-189496" defTabSz="617219">
              <a:spcBef>
                <a:spcPts val="600"/>
              </a:spcBef>
              <a:buSzPct val="100000"/>
              <a:buChar char="•"/>
              <a:defRPr sz="1800"/>
            </a:pPr>
          </a:p>
          <a:p>
            <a:pPr defTabSz="617219">
              <a:spcBef>
                <a:spcPts val="600"/>
              </a:spcBef>
              <a:defRPr sz="1800"/>
            </a:pPr>
          </a:p>
          <a:p>
            <a:pPr defTabSz="617219">
              <a:spcBef>
                <a:spcPts val="600"/>
              </a:spcBef>
              <a:defRPr sz="1800"/>
            </a:pPr>
          </a:p>
          <a:p>
            <a:pPr defTabSz="617219">
              <a:spcBef>
                <a:spcPts val="600"/>
              </a:spcBef>
              <a:defRPr sz="1800"/>
            </a:pPr>
            <a:r>
              <a:t>Big problem: researchers and librarians are not talking to each other and there is no common Reference model!</a:t>
            </a:r>
          </a:p>
        </p:txBody>
      </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9" name="Metadata schemas"/>
          <p:cNvSpPr txBox="1"/>
          <p:nvPr>
            <p:ph type="title"/>
          </p:nvPr>
        </p:nvSpPr>
        <p:spPr>
          <a:xfrm>
            <a:off x="104775" y="152219"/>
            <a:ext cx="8950112" cy="824175"/>
          </a:xfrm>
          <a:prstGeom prst="rect">
            <a:avLst/>
          </a:prstGeom>
        </p:spPr>
        <p:txBody>
          <a:bodyPr/>
          <a:lstStyle/>
          <a:p>
            <a:pPr/>
            <a:r>
              <a:t>Metadata schemas</a:t>
            </a:r>
          </a:p>
        </p:txBody>
      </p:sp>
      <p:sp>
        <p:nvSpPr>
          <p:cNvPr id="90" name="EASY TDR has own metadata schema developed for Dutch scientific landscape but allows Dublin Core export from OAI-PMH endpoint…"/>
          <p:cNvSpPr txBox="1"/>
          <p:nvPr>
            <p:ph type="body" idx="1"/>
          </p:nvPr>
        </p:nvSpPr>
        <p:spPr>
          <a:xfrm>
            <a:off x="104775" y="1506537"/>
            <a:ext cx="8563737" cy="4198942"/>
          </a:xfrm>
          <a:prstGeom prst="rect">
            <a:avLst/>
          </a:prstGeom>
        </p:spPr>
        <p:txBody>
          <a:bodyPr/>
          <a:lstStyle/>
          <a:p>
            <a:pPr marL="210551" indent="-210551">
              <a:buSzPct val="100000"/>
              <a:buChar char="•"/>
            </a:pPr>
            <a:r>
              <a:t>EASY TDR has own metadata schema developed for Dutch scientific landscape but allows Dublin Core export from OAI-PMH endpoint</a:t>
            </a:r>
          </a:p>
          <a:p>
            <a:pPr marL="210551" indent="-210551">
              <a:buSzPct val="100000"/>
              <a:buChar char="•"/>
            </a:pPr>
            <a:r>
              <a:t>NARCIS is an aggregator that harvesting metadata from various repositories, no standardization pipeline</a:t>
            </a:r>
          </a:p>
          <a:p>
            <a:pPr marL="210551" indent="-210551">
              <a:buSzPct val="100000"/>
              <a:buChar char="•"/>
            </a:pPr>
            <a:r>
              <a:t>Metadata from Dataverse can be exported as: </a:t>
            </a:r>
          </a:p>
        </p:txBody>
      </p:sp>
      <p:pic>
        <p:nvPicPr>
          <p:cNvPr id="91" name="Screen Shot 2019-05-20 at 2.30.03 PM.png" descr="Screen Shot 2019-05-20 at 2.30.03 PM.png"/>
          <p:cNvPicPr>
            <a:picLocks noChangeAspect="1"/>
          </p:cNvPicPr>
          <p:nvPr/>
        </p:nvPicPr>
        <p:blipFill>
          <a:blip r:embed="rId2">
            <a:extLst/>
          </a:blip>
          <a:stretch>
            <a:fillRect/>
          </a:stretch>
        </p:blipFill>
        <p:spPr>
          <a:xfrm>
            <a:off x="234453" y="3593458"/>
            <a:ext cx="8563738" cy="1982485"/>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3" name="Controlled vocabulary and thesaurus"/>
          <p:cNvSpPr txBox="1"/>
          <p:nvPr>
            <p:ph type="title"/>
          </p:nvPr>
        </p:nvSpPr>
        <p:spPr>
          <a:xfrm>
            <a:off x="104775" y="152219"/>
            <a:ext cx="8950112" cy="824175"/>
          </a:xfrm>
          <a:prstGeom prst="rect">
            <a:avLst/>
          </a:prstGeom>
        </p:spPr>
        <p:txBody>
          <a:bodyPr/>
          <a:lstStyle/>
          <a:p>
            <a:pPr/>
            <a:r>
              <a:t>Controlled vocabulary and thesaurus</a:t>
            </a:r>
          </a:p>
        </p:txBody>
      </p:sp>
      <p:sp>
        <p:nvSpPr>
          <p:cNvPr id="94" name="Linked data is one step forward (or actually backward in the right direction) on solving some of standardization problems.…"/>
          <p:cNvSpPr txBox="1"/>
          <p:nvPr>
            <p:ph type="body" idx="1"/>
          </p:nvPr>
        </p:nvSpPr>
        <p:spPr>
          <a:xfrm>
            <a:off x="104775" y="1506537"/>
            <a:ext cx="8563737" cy="4198942"/>
          </a:xfrm>
          <a:prstGeom prst="rect">
            <a:avLst/>
          </a:prstGeom>
        </p:spPr>
        <p:txBody>
          <a:bodyPr/>
          <a:lstStyle/>
          <a:p>
            <a:pPr marL="195812" indent="-195812" defTabSz="425194">
              <a:lnSpc>
                <a:spcPct val="100000"/>
              </a:lnSpc>
              <a:spcBef>
                <a:spcPts val="0"/>
              </a:spcBef>
              <a:buSzPct val="100000"/>
              <a:buChar char="•"/>
              <a:defRPr sz="1900">
                <a:solidFill>
                  <a:srgbClr val="2D2D2D"/>
                </a:solidFill>
              </a:defRPr>
            </a:pPr>
            <a:r>
              <a:t>Linked data is one step forward (or actually backward in the right direction) on solving some of standardization problems.</a:t>
            </a:r>
          </a:p>
          <a:p>
            <a:pPr marL="195812" indent="-195812" defTabSz="425194">
              <a:lnSpc>
                <a:spcPct val="100000"/>
              </a:lnSpc>
              <a:spcBef>
                <a:spcPts val="0"/>
              </a:spcBef>
              <a:buSzPct val="100000"/>
              <a:buChar char="•"/>
              <a:defRPr sz="1900">
                <a:solidFill>
                  <a:srgbClr val="2D2D2D"/>
                </a:solidFill>
              </a:defRPr>
            </a:pPr>
          </a:p>
          <a:p>
            <a:pPr marL="195812" indent="-195812" defTabSz="425194">
              <a:lnSpc>
                <a:spcPct val="100000"/>
              </a:lnSpc>
              <a:spcBef>
                <a:spcPts val="0"/>
              </a:spcBef>
              <a:buSzPct val="100000"/>
              <a:buChar char="•"/>
              <a:defRPr sz="1900">
                <a:solidFill>
                  <a:srgbClr val="2D2D2D"/>
                </a:solidFill>
              </a:defRPr>
            </a:pPr>
            <a:r>
              <a:t>By having shared controlled vocabularies (CV) created and maintained by experts on various domains, the digital items can be annotated with them and easily retrieved by other experts from the same domain without being librarian. It’s clear indication which vocabulary is good enough and shared by a critical mass.</a:t>
            </a:r>
          </a:p>
          <a:p>
            <a:pPr marL="195812" indent="-195812" defTabSz="425194">
              <a:lnSpc>
                <a:spcPct val="100000"/>
              </a:lnSpc>
              <a:spcBef>
                <a:spcPts val="0"/>
              </a:spcBef>
              <a:buSzPct val="100000"/>
              <a:buChar char="•"/>
              <a:defRPr sz="1900">
                <a:solidFill>
                  <a:srgbClr val="2D2D2D"/>
                </a:solidFill>
              </a:defRPr>
            </a:pPr>
          </a:p>
          <a:p>
            <a:pPr marL="195812" indent="-195812" defTabSz="425194">
              <a:lnSpc>
                <a:spcPct val="100000"/>
              </a:lnSpc>
              <a:spcBef>
                <a:spcPts val="0"/>
              </a:spcBef>
              <a:buSzPct val="100000"/>
              <a:buChar char="•"/>
              <a:defRPr sz="1900">
                <a:solidFill>
                  <a:srgbClr val="2D2D2D"/>
                </a:solidFill>
              </a:defRPr>
            </a:pPr>
            <a:r>
              <a:t>A thesaurus is a semantic network of unique concepts, including relationships between synonyms, broader and narrower (parent/child) contexts, and other related concepts. Thesaurus is hierarchy for controlled vocabularies.</a:t>
            </a:r>
          </a:p>
        </p:txBody>
      </p:sp>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6" name="Title 1"/>
          <p:cNvSpPr txBox="1"/>
          <p:nvPr>
            <p:ph type="title"/>
          </p:nvPr>
        </p:nvSpPr>
        <p:spPr>
          <a:xfrm>
            <a:off x="104773" y="152219"/>
            <a:ext cx="8950115" cy="824175"/>
          </a:xfrm>
          <a:prstGeom prst="rect">
            <a:avLst/>
          </a:prstGeom>
        </p:spPr>
        <p:txBody>
          <a:bodyPr/>
          <a:lstStyle/>
          <a:p>
            <a:pPr/>
            <a:r>
              <a:t>SSHOC data repository</a:t>
            </a:r>
          </a:p>
        </p:txBody>
      </p:sp>
      <p:sp>
        <p:nvSpPr>
          <p:cNvPr id="97" name="Text Placeholder 2"/>
          <p:cNvSpPr txBox="1"/>
          <p:nvPr>
            <p:ph type="body" idx="1"/>
          </p:nvPr>
        </p:nvSpPr>
        <p:spPr>
          <a:xfrm>
            <a:off x="104775" y="1506537"/>
            <a:ext cx="8563737" cy="4198942"/>
          </a:xfrm>
          <a:prstGeom prst="rect">
            <a:avLst/>
          </a:prstGeom>
        </p:spPr>
        <p:txBody>
          <a:bodyPr/>
          <a:lstStyle/>
          <a:p>
            <a:pPr defTabSz="390904">
              <a:spcBef>
                <a:spcPts val="300"/>
              </a:spcBef>
              <a:defRPr sz="1100"/>
            </a:pPr>
            <a:r>
              <a:t>DANS-KNAW is leading the development of SSHOC DataverseEU project.</a:t>
            </a:r>
          </a:p>
          <a:p>
            <a:pPr defTabSz="390904">
              <a:spcBef>
                <a:spcPts val="300"/>
              </a:spcBef>
              <a:defRPr sz="1100"/>
            </a:pPr>
          </a:p>
          <a:p>
            <a:pPr defTabSz="390904">
              <a:spcBef>
                <a:spcPts val="300"/>
              </a:spcBef>
              <a:defRPr sz="1100"/>
            </a:pPr>
            <a:r>
              <a:t>We’re developing multilingual web interface and localizing metadata fields and developed data standardization technique based on APIs for CESSDA CVs, Topic Classification and CESSDA CV Manager services.</a:t>
            </a:r>
          </a:p>
          <a:p>
            <a:pPr defTabSz="390904">
              <a:spcBef>
                <a:spcPts val="300"/>
              </a:spcBef>
              <a:defRPr sz="1100"/>
            </a:pPr>
          </a:p>
          <a:p>
            <a:pPr defTabSz="390904">
              <a:spcBef>
                <a:spcPts val="300"/>
              </a:spcBef>
              <a:defRPr sz="1100"/>
            </a:pPr>
            <a:r>
              <a:t>SSHOC/CESSDA DataverseEU:</a:t>
            </a:r>
          </a:p>
          <a:p>
            <a:pPr marL="195451" indent="-195451" defTabSz="390904">
              <a:spcBef>
                <a:spcPts val="300"/>
              </a:spcBef>
              <a:buSzPct val="100000"/>
              <a:buFont typeface="Arial"/>
              <a:buChar char="•"/>
              <a:defRPr sz="1100"/>
            </a:pPr>
            <a:r>
              <a:t>Hungary (TARKI)</a:t>
            </a:r>
          </a:p>
          <a:p>
            <a:pPr marL="195451" indent="-195451" defTabSz="390904">
              <a:spcBef>
                <a:spcPts val="300"/>
              </a:spcBef>
              <a:buSzPct val="100000"/>
              <a:buFont typeface="Arial"/>
              <a:buChar char="•"/>
              <a:defRPr sz="1100"/>
            </a:pPr>
            <a:r>
              <a:t>Sweden (SND)</a:t>
            </a:r>
          </a:p>
          <a:p>
            <a:pPr marL="195451" indent="-195451" defTabSz="390904">
              <a:spcBef>
                <a:spcPts val="300"/>
              </a:spcBef>
              <a:buSzPct val="100000"/>
              <a:buFont typeface="Arial"/>
              <a:buChar char="•"/>
              <a:defRPr sz="1100"/>
            </a:pPr>
            <a:r>
              <a:t>Slovenia (ADP) </a:t>
            </a:r>
          </a:p>
          <a:p>
            <a:pPr marL="195451" indent="-195451" defTabSz="390904">
              <a:spcBef>
                <a:spcPts val="300"/>
              </a:spcBef>
              <a:buSzPct val="100000"/>
              <a:buFont typeface="Arial"/>
              <a:buChar char="•"/>
              <a:defRPr sz="1100"/>
            </a:pPr>
            <a:r>
              <a:t>Germany (GESIS) </a:t>
            </a:r>
          </a:p>
          <a:p>
            <a:pPr marL="195451" indent="-195451" defTabSz="390904">
              <a:spcBef>
                <a:spcPts val="300"/>
              </a:spcBef>
              <a:buSzPct val="100000"/>
              <a:buFont typeface="Arial"/>
              <a:buChar char="•"/>
              <a:defRPr sz="1100"/>
            </a:pPr>
            <a:r>
              <a:t>France (SciencesPro) </a:t>
            </a:r>
          </a:p>
          <a:p>
            <a:pPr marL="195451" indent="-195451" defTabSz="390904">
              <a:spcBef>
                <a:spcPts val="300"/>
              </a:spcBef>
              <a:buSzPct val="100000"/>
              <a:buFont typeface="Arial"/>
              <a:buChar char="•"/>
              <a:defRPr sz="1100"/>
            </a:pPr>
            <a:r>
              <a:t>Austria (AUSSDA)</a:t>
            </a:r>
          </a:p>
          <a:p>
            <a:pPr marL="195451" indent="-195451" defTabSz="390904">
              <a:spcBef>
                <a:spcPts val="300"/>
              </a:spcBef>
              <a:buSzPct val="100000"/>
              <a:buFont typeface="Arial"/>
              <a:buChar char="•"/>
              <a:defRPr sz="1100"/>
            </a:pPr>
            <a:r>
              <a:t>United Kingdom (UKDA) </a:t>
            </a:r>
          </a:p>
          <a:p>
            <a:pPr marL="195451" indent="-195451" defTabSz="390904">
              <a:spcBef>
                <a:spcPts val="300"/>
              </a:spcBef>
              <a:buSzPct val="100000"/>
              <a:buFont typeface="Arial"/>
              <a:buChar char="•"/>
              <a:defRPr sz="1100"/>
            </a:pPr>
            <a:r>
              <a:t>Italy (CNR, UniData)</a:t>
            </a:r>
          </a:p>
          <a:p>
            <a:pPr marL="195451" indent="-195451" defTabSz="390904">
              <a:spcBef>
                <a:spcPts val="300"/>
              </a:spcBef>
              <a:buSzPct val="100000"/>
              <a:buFont typeface="Arial"/>
              <a:buChar char="•"/>
              <a:defRPr sz="1100"/>
            </a:pPr>
            <a:r>
              <a:t>Belgium (SODA)</a:t>
            </a:r>
          </a:p>
          <a:p>
            <a:pPr marL="195451" indent="-195451" defTabSz="390904">
              <a:spcBef>
                <a:spcPts val="300"/>
              </a:spcBef>
              <a:buSzPct val="100000"/>
              <a:buFont typeface="Arial"/>
              <a:buChar char="•"/>
              <a:defRPr sz="1100"/>
            </a:pPr>
            <a:r>
              <a:t>Latvia (LSZDA)</a:t>
            </a:r>
          </a:p>
          <a:p>
            <a:pPr marL="195451" indent="-195451" defTabSz="390904">
              <a:spcBef>
                <a:spcPts val="300"/>
              </a:spcBef>
              <a:buSzPct val="100000"/>
              <a:buFont typeface="Arial"/>
              <a:buChar char="•"/>
              <a:defRPr sz="1100"/>
            </a:pPr>
            <a:r>
              <a:t>Poland (PSNC)</a:t>
            </a:r>
          </a:p>
          <a:p>
            <a:pPr marL="195451" indent="-195451" defTabSz="390904">
              <a:spcBef>
                <a:spcPts val="300"/>
              </a:spcBef>
              <a:buSzPct val="100000"/>
              <a:buFont typeface="Arial"/>
              <a:buChar char="•"/>
              <a:defRPr sz="1100"/>
            </a:pPr>
            <a:r>
              <a:t>Norway (DataverseNO)</a:t>
            </a:r>
          </a:p>
          <a:p>
            <a:pPr marL="195451" indent="-195451" defTabSz="390904">
              <a:spcBef>
                <a:spcPts val="300"/>
              </a:spcBef>
              <a:buSzPct val="100000"/>
              <a:buFont typeface="Arial"/>
              <a:buChar char="•"/>
              <a:defRPr sz="1100"/>
            </a:pPr>
            <a:r>
              <a:t>Netherlands (DANS-KNAW)</a:t>
            </a:r>
          </a:p>
          <a:p>
            <a:pPr defTabSz="390904">
              <a:spcBef>
                <a:spcPts val="300"/>
              </a:spcBef>
              <a:defRPr sz="1100"/>
            </a:pPr>
            <a:r>
              <a:t>   </a:t>
            </a:r>
          </a:p>
        </p:txBody>
      </p:sp>
      <p:pic>
        <p:nvPicPr>
          <p:cNvPr id="98" name="Screen Shot 2018-10-28 at 7.09.00 PM.png" descr="Screen Shot 2018-10-28 at 7.09.00 PM.png"/>
          <p:cNvPicPr>
            <a:picLocks noChangeAspect="1"/>
          </p:cNvPicPr>
          <p:nvPr/>
        </p:nvPicPr>
        <p:blipFill>
          <a:blip r:embed="rId2">
            <a:extLst/>
          </a:blip>
          <a:stretch>
            <a:fillRect/>
          </a:stretch>
        </p:blipFill>
        <p:spPr>
          <a:xfrm>
            <a:off x="2940397" y="2701382"/>
            <a:ext cx="5670204" cy="2649036"/>
          </a:xfrm>
          <a:prstGeom prst="rect">
            <a:avLst/>
          </a:prstGeom>
          <a:ln w="12700">
            <a:miter lim="400000"/>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00" name="SKOS RDF Vocabularies (CESSDA)"/>
          <p:cNvSpPr txBox="1"/>
          <p:nvPr>
            <p:ph type="title"/>
          </p:nvPr>
        </p:nvSpPr>
        <p:spPr>
          <a:xfrm>
            <a:off x="104775" y="152219"/>
            <a:ext cx="8950112" cy="824175"/>
          </a:xfrm>
          <a:prstGeom prst="rect">
            <a:avLst/>
          </a:prstGeom>
        </p:spPr>
        <p:txBody>
          <a:bodyPr/>
          <a:lstStyle/>
          <a:p>
            <a:pPr/>
            <a:r>
              <a:t>SKOS RDF Vocabularies (CESSDA)</a:t>
            </a:r>
          </a:p>
        </p:txBody>
      </p:sp>
      <p:sp>
        <p:nvSpPr>
          <p:cNvPr id="101" name="We’re importing thesaurus delivered as SKOS RDF, for example:…"/>
          <p:cNvSpPr txBox="1"/>
          <p:nvPr>
            <p:ph type="body" idx="1"/>
          </p:nvPr>
        </p:nvSpPr>
        <p:spPr>
          <a:xfrm>
            <a:off x="104775" y="1506536"/>
            <a:ext cx="8563737" cy="4446841"/>
          </a:xfrm>
          <a:prstGeom prst="rect">
            <a:avLst/>
          </a:prstGeom>
        </p:spPr>
        <p:txBody>
          <a:bodyPr/>
          <a:lstStyle/>
          <a:p>
            <a:pPr>
              <a:defRPr sz="1900"/>
            </a:pPr>
            <a:r>
              <a:t>We’re importing thesaurus delivered as SKOS RDF, for example:</a:t>
            </a:r>
          </a:p>
          <a:p>
            <a:pPr/>
            <a:endParaRPr sz="1900"/>
          </a:p>
          <a:p>
            <a:pPr/>
            <a:endParaRPr sz="1900"/>
          </a:p>
          <a:p>
            <a:pPr/>
            <a:endParaRPr sz="1900"/>
          </a:p>
          <a:p>
            <a:pPr/>
            <a:endParaRPr sz="1900"/>
          </a:p>
          <a:p>
            <a:pPr/>
            <a:endParaRPr sz="1900"/>
          </a:p>
          <a:p>
            <a:pPr/>
            <a:endParaRPr sz="1900"/>
          </a:p>
          <a:p>
            <a:pPr/>
            <a:endParaRPr sz="1900"/>
          </a:p>
          <a:p>
            <a:pPr/>
            <a:endParaRPr sz="1900"/>
          </a:p>
          <a:p>
            <a:pPr/>
            <a:endParaRPr sz="1900"/>
          </a:p>
          <a:p>
            <a:pPr>
              <a:defRPr sz="1800"/>
            </a:pPr>
            <a:r>
              <a:t>Rest API endpoint delivers back JSON suitable for web applications.</a:t>
            </a:r>
          </a:p>
        </p:txBody>
      </p:sp>
      <p:pic>
        <p:nvPicPr>
          <p:cNvPr id="102" name="Screen Shot 2018-10-28 at 6.06.15 PM.png" descr="Screen Shot 2018-10-28 at 6.06.15 PM.png"/>
          <p:cNvPicPr>
            <a:picLocks noChangeAspect="1"/>
          </p:cNvPicPr>
          <p:nvPr/>
        </p:nvPicPr>
        <p:blipFill>
          <a:blip r:embed="rId2">
            <a:extLst/>
          </a:blip>
          <a:stretch>
            <a:fillRect/>
          </a:stretch>
        </p:blipFill>
        <p:spPr>
          <a:xfrm>
            <a:off x="1371971" y="1977442"/>
            <a:ext cx="6400057" cy="3257132"/>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04" name="Metadata standardization during deposit process"/>
          <p:cNvSpPr txBox="1"/>
          <p:nvPr>
            <p:ph type="title"/>
          </p:nvPr>
        </p:nvSpPr>
        <p:spPr>
          <a:xfrm>
            <a:off x="104775" y="152219"/>
            <a:ext cx="8950112" cy="824175"/>
          </a:xfrm>
          <a:prstGeom prst="rect">
            <a:avLst/>
          </a:prstGeom>
        </p:spPr>
        <p:txBody>
          <a:bodyPr/>
          <a:lstStyle>
            <a:lvl1pPr defTabSz="651509">
              <a:defRPr sz="2800"/>
            </a:lvl1pPr>
          </a:lstStyle>
          <a:p>
            <a:pPr/>
            <a:r>
              <a:t>Metadata standardization during deposit process</a:t>
            </a:r>
          </a:p>
        </p:txBody>
      </p:sp>
      <p:pic>
        <p:nvPicPr>
          <p:cNvPr id="105" name="Screen Shot 2018-10-28 at 7.45.02 PM.png" descr="Screen Shot 2018-10-28 at 7.45.02 PM.png"/>
          <p:cNvPicPr>
            <a:picLocks noChangeAspect="1"/>
          </p:cNvPicPr>
          <p:nvPr/>
        </p:nvPicPr>
        <p:blipFill>
          <a:blip r:embed="rId2">
            <a:extLst/>
          </a:blip>
          <a:stretch>
            <a:fillRect/>
          </a:stretch>
        </p:blipFill>
        <p:spPr>
          <a:xfrm>
            <a:off x="564217" y="1318139"/>
            <a:ext cx="8015566" cy="4724820"/>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07" name="Standardized metadata in Dataverse"/>
          <p:cNvSpPr txBox="1"/>
          <p:nvPr>
            <p:ph type="title"/>
          </p:nvPr>
        </p:nvSpPr>
        <p:spPr>
          <a:xfrm>
            <a:off x="104775" y="152219"/>
            <a:ext cx="8950112" cy="824175"/>
          </a:xfrm>
          <a:prstGeom prst="rect">
            <a:avLst/>
          </a:prstGeom>
        </p:spPr>
        <p:txBody>
          <a:bodyPr/>
          <a:lstStyle/>
          <a:p>
            <a:pPr/>
            <a:r>
              <a:t>Standardized metadata in Dataverse</a:t>
            </a:r>
          </a:p>
        </p:txBody>
      </p:sp>
      <p:pic>
        <p:nvPicPr>
          <p:cNvPr id="108" name="Screen Shot 2018-10-28 at 7.05.54 PM.png" descr="Screen Shot 2018-10-28 at 7.05.54 PM.png"/>
          <p:cNvPicPr>
            <a:picLocks noChangeAspect="1"/>
          </p:cNvPicPr>
          <p:nvPr/>
        </p:nvPicPr>
        <p:blipFill>
          <a:blip r:embed="rId2">
            <a:extLst/>
          </a:blip>
          <a:stretch>
            <a:fillRect/>
          </a:stretch>
        </p:blipFill>
        <p:spPr>
          <a:xfrm>
            <a:off x="579075" y="1317079"/>
            <a:ext cx="7985850" cy="4545470"/>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